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301" r:id="rId3"/>
    <p:sldId id="305" r:id="rId4"/>
    <p:sldId id="302" r:id="rId5"/>
    <p:sldId id="283" r:id="rId6"/>
    <p:sldId id="295" r:id="rId7"/>
    <p:sldId id="306" r:id="rId8"/>
    <p:sldId id="315" r:id="rId9"/>
    <p:sldId id="307" r:id="rId10"/>
    <p:sldId id="308" r:id="rId11"/>
    <p:sldId id="309" r:id="rId12"/>
    <p:sldId id="310" r:id="rId13"/>
    <p:sldId id="311" r:id="rId14"/>
    <p:sldId id="312" r:id="rId15"/>
    <p:sldId id="313" r:id="rId16"/>
    <p:sldId id="314" r:id="rId17"/>
    <p:sldId id="304" r:id="rId18"/>
    <p:sldId id="316" r:id="rId19"/>
    <p:sldId id="303" r:id="rId20"/>
    <p:sldId id="278" r:id="rId21"/>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S PGothic" charset="-128"/>
        <a:cs typeface="+mn-cs"/>
      </a:defRPr>
    </a:lvl1pPr>
    <a:lvl2pPr marL="457200" algn="l" defTabSz="457200" rtl="0" eaLnBrk="0" fontAlgn="base" hangingPunct="0">
      <a:spcBef>
        <a:spcPct val="0"/>
      </a:spcBef>
      <a:spcAft>
        <a:spcPct val="0"/>
      </a:spcAft>
      <a:defRPr kern="1200">
        <a:solidFill>
          <a:schemeClr val="tx1"/>
        </a:solidFill>
        <a:latin typeface="Calibri" charset="0"/>
        <a:ea typeface="MS PGothic" charset="-128"/>
        <a:cs typeface="+mn-cs"/>
      </a:defRPr>
    </a:lvl2pPr>
    <a:lvl3pPr marL="914400" algn="l" defTabSz="457200" rtl="0" eaLnBrk="0" fontAlgn="base" hangingPunct="0">
      <a:spcBef>
        <a:spcPct val="0"/>
      </a:spcBef>
      <a:spcAft>
        <a:spcPct val="0"/>
      </a:spcAft>
      <a:defRPr kern="1200">
        <a:solidFill>
          <a:schemeClr val="tx1"/>
        </a:solidFill>
        <a:latin typeface="Calibri" charset="0"/>
        <a:ea typeface="MS PGothic" charset="-128"/>
        <a:cs typeface="+mn-cs"/>
      </a:defRPr>
    </a:lvl3pPr>
    <a:lvl4pPr marL="1371600" algn="l" defTabSz="457200" rtl="0" eaLnBrk="0" fontAlgn="base" hangingPunct="0">
      <a:spcBef>
        <a:spcPct val="0"/>
      </a:spcBef>
      <a:spcAft>
        <a:spcPct val="0"/>
      </a:spcAft>
      <a:defRPr kern="1200">
        <a:solidFill>
          <a:schemeClr val="tx1"/>
        </a:solidFill>
        <a:latin typeface="Calibri" charset="0"/>
        <a:ea typeface="MS PGothic" charset="-128"/>
        <a:cs typeface="+mn-cs"/>
      </a:defRPr>
    </a:lvl4pPr>
    <a:lvl5pPr marL="1828800" algn="l" defTabSz="457200" rtl="0" eaLnBrk="0" fontAlgn="base" hangingPunct="0">
      <a:spcBef>
        <a:spcPct val="0"/>
      </a:spcBef>
      <a:spcAft>
        <a:spcPct val="0"/>
      </a:spcAft>
      <a:defRPr kern="1200">
        <a:solidFill>
          <a:schemeClr val="tx1"/>
        </a:solidFill>
        <a:latin typeface="Calibri" charset="0"/>
        <a:ea typeface="MS PGothic" charset="-128"/>
        <a:cs typeface="+mn-cs"/>
      </a:defRPr>
    </a:lvl5pPr>
    <a:lvl6pPr marL="2286000" algn="l" defTabSz="914400" rtl="0" eaLnBrk="1" latinLnBrk="0" hangingPunct="1">
      <a:defRPr kern="1200">
        <a:solidFill>
          <a:schemeClr val="tx1"/>
        </a:solidFill>
        <a:latin typeface="Calibri" charset="0"/>
        <a:ea typeface="MS PGothic" charset="-128"/>
        <a:cs typeface="+mn-cs"/>
      </a:defRPr>
    </a:lvl6pPr>
    <a:lvl7pPr marL="2743200" algn="l" defTabSz="914400" rtl="0" eaLnBrk="1" latinLnBrk="0" hangingPunct="1">
      <a:defRPr kern="1200">
        <a:solidFill>
          <a:schemeClr val="tx1"/>
        </a:solidFill>
        <a:latin typeface="Calibri" charset="0"/>
        <a:ea typeface="MS PGothic" charset="-128"/>
        <a:cs typeface="+mn-cs"/>
      </a:defRPr>
    </a:lvl7pPr>
    <a:lvl8pPr marL="3200400" algn="l" defTabSz="914400" rtl="0" eaLnBrk="1" latinLnBrk="0" hangingPunct="1">
      <a:defRPr kern="1200">
        <a:solidFill>
          <a:schemeClr val="tx1"/>
        </a:solidFill>
        <a:latin typeface="Calibri" charset="0"/>
        <a:ea typeface="MS PGothic" charset="-128"/>
        <a:cs typeface="+mn-cs"/>
      </a:defRPr>
    </a:lvl8pPr>
    <a:lvl9pPr marL="3657600" algn="l" defTabSz="914400" rtl="0" eaLnBrk="1" latinLnBrk="0" hangingPunct="1">
      <a:defRPr kern="1200">
        <a:solidFill>
          <a:schemeClr val="tx1"/>
        </a:solidFill>
        <a:latin typeface="Calibri" charset="0"/>
        <a:ea typeface="MS PGothic"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42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94"/>
    <p:restoredTop sz="94670"/>
  </p:normalViewPr>
  <p:slideViewPr>
    <p:cSldViewPr snapToGrid="0" snapToObjects="1">
      <p:cViewPr>
        <p:scale>
          <a:sx n="122" d="100"/>
          <a:sy n="122" d="100"/>
        </p:scale>
        <p:origin x="1448" y="-3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ea typeface="MS PGothic" charset="0"/>
                <a:cs typeface="MS PGothic" charset="0"/>
              </a:defRPr>
            </a:lvl1pPr>
          </a:lstStyle>
          <a:p>
            <a:pPr>
              <a:defRPr/>
            </a:pPr>
            <a:endParaRPr 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890CD713-1453-8944-9935-DC417E750C84}" type="datetimeFigureOut">
              <a:rPr lang="en-US" altLang="zh-CN"/>
              <a:pPr>
                <a:defRPr/>
              </a:pPr>
              <a:t>12/14/15</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zh-CN" altLang="zh-CN"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ea typeface="MS PGothic" charset="0"/>
                <a:cs typeface="MS PGothic" charset="0"/>
              </a:defRPr>
            </a:lvl1pPr>
          </a:lstStyle>
          <a:p>
            <a:pPr>
              <a:defRPr/>
            </a:pPr>
            <a:endParaRPr 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A040410-4F4D-0D4F-9AFC-05B20E2BDD89}" type="slidenum">
              <a:rPr lang="en-US" altLang="zh-CN"/>
              <a:pPr>
                <a:defRPr/>
              </a:pPr>
              <a:t>‹#›</a:t>
            </a:fld>
            <a:endParaRPr lang="en-US" altLang="zh-CN"/>
          </a:p>
        </p:txBody>
      </p:sp>
    </p:spTree>
    <p:extLst>
      <p:ext uri="{BB962C8B-B14F-4D97-AF65-F5344CB8AC3E}">
        <p14:creationId xmlns:p14="http://schemas.microsoft.com/office/powerpoint/2010/main" val="86649488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40410-4F4D-0D4F-9AFC-05B20E2BDD89}" type="slidenum">
              <a:rPr lang="en-US" altLang="zh-CN" smtClean="0"/>
              <a:pPr>
                <a:defRPr/>
              </a:pPr>
              <a:t>1</a:t>
            </a:fld>
            <a:endParaRPr lang="en-US" altLang="zh-CN"/>
          </a:p>
        </p:txBody>
      </p:sp>
    </p:spTree>
    <p:extLst>
      <p:ext uri="{BB962C8B-B14F-4D97-AF65-F5344CB8AC3E}">
        <p14:creationId xmlns:p14="http://schemas.microsoft.com/office/powerpoint/2010/main" val="2657039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S PGothic" pitchFamily="34" charset="-128"/>
                <a:cs typeface="MS PGothic" charset="0"/>
              </a:rPr>
              <a:t>In this presentation, I'll explain the objective and describe the data we worked with first. And Then I'll hand it to </a:t>
            </a:r>
            <a:r>
              <a:rPr lang="en-US" sz="1200" kern="1200" dirty="0" err="1" smtClean="0">
                <a:solidFill>
                  <a:schemeClr val="tx1"/>
                </a:solidFill>
                <a:effectLst/>
                <a:latin typeface="+mn-lt"/>
                <a:ea typeface="MS PGothic" pitchFamily="34" charset="-128"/>
                <a:cs typeface="MS PGothic" charset="0"/>
              </a:rPr>
              <a:t>Boya</a:t>
            </a:r>
            <a:r>
              <a:rPr lang="en-US" sz="1200" kern="1200" dirty="0" smtClean="0">
                <a:solidFill>
                  <a:schemeClr val="tx1"/>
                </a:solidFill>
                <a:effectLst/>
                <a:latin typeface="+mn-lt"/>
                <a:ea typeface="MS PGothic" pitchFamily="34" charset="-128"/>
                <a:cs typeface="MS PGothic" charset="0"/>
              </a:rPr>
              <a:t> to explain the method and result we got.</a:t>
            </a:r>
          </a:p>
          <a:p>
            <a:endParaRPr lang="en-US" dirty="0"/>
          </a:p>
        </p:txBody>
      </p:sp>
      <p:sp>
        <p:nvSpPr>
          <p:cNvPr id="4" name="Slide Number Placeholder 3"/>
          <p:cNvSpPr>
            <a:spLocks noGrp="1"/>
          </p:cNvSpPr>
          <p:nvPr>
            <p:ph type="sldNum" sz="quarter" idx="10"/>
          </p:nvPr>
        </p:nvSpPr>
        <p:spPr/>
        <p:txBody>
          <a:bodyPr/>
          <a:lstStyle/>
          <a:p>
            <a:pPr>
              <a:defRPr/>
            </a:pPr>
            <a:fld id="{CA040410-4F4D-0D4F-9AFC-05B20E2BDD89}" type="slidenum">
              <a:rPr lang="en-US" altLang="zh-CN" smtClean="0"/>
              <a:pPr>
                <a:defRPr/>
              </a:pPr>
              <a:t>2</a:t>
            </a:fld>
            <a:endParaRPr lang="en-US" altLang="zh-CN"/>
          </a:p>
        </p:txBody>
      </p:sp>
    </p:spTree>
    <p:extLst>
      <p:ext uri="{BB962C8B-B14F-4D97-AF65-F5344CB8AC3E}">
        <p14:creationId xmlns:p14="http://schemas.microsoft.com/office/powerpoint/2010/main" val="1143212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S PGothic" pitchFamily="34" charset="-128"/>
                <a:cs typeface="MS PGothic" charset="0"/>
              </a:rPr>
              <a:t>Here are the two sample node of the two types of data. As you can see, they are </a:t>
            </a:r>
            <a:r>
              <a:rPr lang="en-US" sz="1200" kern="1200" dirty="0" err="1" smtClean="0">
                <a:solidFill>
                  <a:schemeClr val="tx1"/>
                </a:solidFill>
                <a:effectLst/>
                <a:latin typeface="+mn-lt"/>
                <a:ea typeface="MS PGothic" pitchFamily="34" charset="-128"/>
                <a:cs typeface="MS PGothic" charset="0"/>
              </a:rPr>
              <a:t>stuctured</a:t>
            </a:r>
            <a:r>
              <a:rPr lang="en-US" sz="1200" kern="1200" dirty="0" smtClean="0">
                <a:solidFill>
                  <a:schemeClr val="tx1"/>
                </a:solidFill>
                <a:effectLst/>
                <a:latin typeface="+mn-lt"/>
                <a:ea typeface="MS PGothic" pitchFamily="34" charset="-128"/>
                <a:cs typeface="MS PGothic" charset="0"/>
              </a:rPr>
              <a:t> in </a:t>
            </a:r>
            <a:r>
              <a:rPr lang="en-US" sz="1200" kern="1200" dirty="0" err="1" smtClean="0">
                <a:solidFill>
                  <a:schemeClr val="tx1"/>
                </a:solidFill>
                <a:effectLst/>
                <a:latin typeface="+mn-lt"/>
                <a:ea typeface="MS PGothic" pitchFamily="34" charset="-128"/>
                <a:cs typeface="MS PGothic" charset="0"/>
              </a:rPr>
              <a:t>json</a:t>
            </a:r>
            <a:r>
              <a:rPr lang="en-US" sz="1200" kern="1200" dirty="0" smtClean="0">
                <a:solidFill>
                  <a:schemeClr val="tx1"/>
                </a:solidFill>
                <a:effectLst/>
                <a:latin typeface="+mn-lt"/>
                <a:ea typeface="MS PGothic" pitchFamily="34" charset="-128"/>
                <a:cs typeface="MS PGothic" charset="0"/>
              </a:rPr>
              <a:t>, and the only difference between them is that the test data does not have the information about cuisine type.</a:t>
            </a:r>
          </a:p>
          <a:p>
            <a:r>
              <a:rPr lang="en-US" sz="1200" kern="1200" dirty="0" smtClean="0">
                <a:solidFill>
                  <a:schemeClr val="tx1"/>
                </a:solidFill>
                <a:effectLst/>
                <a:latin typeface="+mn-lt"/>
                <a:ea typeface="MS PGothic" pitchFamily="34" charset="-128"/>
                <a:cs typeface="MS PGothic" charset="0"/>
              </a:rPr>
              <a:t> </a:t>
            </a:r>
          </a:p>
          <a:p>
            <a:r>
              <a:rPr lang="en-US" sz="1200" kern="1200" dirty="0" smtClean="0">
                <a:solidFill>
                  <a:schemeClr val="tx1"/>
                </a:solidFill>
                <a:effectLst/>
                <a:latin typeface="+mn-lt"/>
                <a:ea typeface="MS PGothic" pitchFamily="34" charset="-128"/>
                <a:cs typeface="MS PGothic" charset="0"/>
              </a:rPr>
              <a:t>Some basic statistics were calculated during the </a:t>
            </a:r>
            <a:r>
              <a:rPr lang="en-US" sz="1200" kern="1200" dirty="0" err="1" smtClean="0">
                <a:solidFill>
                  <a:schemeClr val="tx1"/>
                </a:solidFill>
                <a:effectLst/>
                <a:latin typeface="+mn-lt"/>
                <a:ea typeface="MS PGothic" pitchFamily="34" charset="-128"/>
                <a:cs typeface="MS PGothic" charset="0"/>
              </a:rPr>
              <a:t>exploratoray</a:t>
            </a:r>
            <a:r>
              <a:rPr lang="en-US" sz="1200" kern="1200" dirty="0" smtClean="0">
                <a:solidFill>
                  <a:schemeClr val="tx1"/>
                </a:solidFill>
                <a:effectLst/>
                <a:latin typeface="+mn-lt"/>
                <a:ea typeface="MS PGothic" pitchFamily="34" charset="-128"/>
                <a:cs typeface="MS PGothic" charset="0"/>
              </a:rPr>
              <a:t> phase.</a:t>
            </a:r>
          </a:p>
          <a:p>
            <a:r>
              <a:rPr lang="en-US" sz="1200" kern="1200" dirty="0" smtClean="0">
                <a:solidFill>
                  <a:schemeClr val="tx1"/>
                </a:solidFill>
                <a:effectLst/>
                <a:latin typeface="+mn-lt"/>
                <a:ea typeface="MS PGothic" pitchFamily="34" charset="-128"/>
                <a:cs typeface="MS PGothic" charset="0"/>
              </a:rPr>
              <a:t>There are 20 cuisine types in both datasets.</a:t>
            </a:r>
          </a:p>
          <a:p>
            <a:r>
              <a:rPr lang="en-US" sz="1200" kern="1200" dirty="0" smtClean="0">
                <a:solidFill>
                  <a:schemeClr val="tx1"/>
                </a:solidFill>
                <a:effectLst/>
                <a:latin typeface="+mn-lt"/>
                <a:ea typeface="MS PGothic" pitchFamily="34" charset="-128"/>
                <a:cs typeface="MS PGothic" charset="0"/>
              </a:rPr>
              <a:t>The training data has about 40 thousand recipes while the test data has about 10 thousand recipe. </a:t>
            </a:r>
          </a:p>
          <a:p>
            <a:r>
              <a:rPr lang="en-US" sz="1200" kern="1200" dirty="0" smtClean="0">
                <a:solidFill>
                  <a:schemeClr val="tx1"/>
                </a:solidFill>
                <a:effectLst/>
                <a:latin typeface="+mn-lt"/>
                <a:ea typeface="MS PGothic" pitchFamily="34" charset="-128"/>
                <a:cs typeface="MS PGothic" charset="0"/>
              </a:rPr>
              <a:t> </a:t>
            </a:r>
          </a:p>
          <a:p>
            <a:r>
              <a:rPr lang="en-US" sz="1200" kern="1200" dirty="0" smtClean="0">
                <a:solidFill>
                  <a:schemeClr val="tx1"/>
                </a:solidFill>
                <a:effectLst/>
                <a:latin typeface="+mn-lt"/>
                <a:ea typeface="MS PGothic" pitchFamily="34" charset="-128"/>
                <a:cs typeface="MS PGothic" charset="0"/>
              </a:rPr>
              <a:t>It is </a:t>
            </a:r>
            <a:r>
              <a:rPr lang="en-US" sz="1200" kern="1200" dirty="0" err="1" smtClean="0">
                <a:solidFill>
                  <a:schemeClr val="tx1"/>
                </a:solidFill>
                <a:effectLst/>
                <a:latin typeface="+mn-lt"/>
                <a:ea typeface="MS PGothic" pitchFamily="34" charset="-128"/>
                <a:cs typeface="MS PGothic" charset="0"/>
              </a:rPr>
              <a:t>noticable</a:t>
            </a:r>
            <a:r>
              <a:rPr lang="en-US" sz="1200" kern="1200" dirty="0" smtClean="0">
                <a:solidFill>
                  <a:schemeClr val="tx1"/>
                </a:solidFill>
                <a:effectLst/>
                <a:latin typeface="+mn-lt"/>
                <a:ea typeface="MS PGothic" pitchFamily="34" charset="-128"/>
                <a:cs typeface="MS PGothic" charset="0"/>
              </a:rPr>
              <a:t> that, although there are far less ingredient types in the test data, there are 2,653 ingredient types that have never appeared in the training set. We'll talk about the influence of it later.</a:t>
            </a:r>
          </a:p>
          <a:p>
            <a:endParaRPr lang="en-US" dirty="0"/>
          </a:p>
        </p:txBody>
      </p:sp>
      <p:sp>
        <p:nvSpPr>
          <p:cNvPr id="4" name="Slide Number Placeholder 3"/>
          <p:cNvSpPr>
            <a:spLocks noGrp="1"/>
          </p:cNvSpPr>
          <p:nvPr>
            <p:ph type="sldNum" sz="quarter" idx="10"/>
          </p:nvPr>
        </p:nvSpPr>
        <p:spPr/>
        <p:txBody>
          <a:bodyPr/>
          <a:lstStyle/>
          <a:p>
            <a:pPr>
              <a:defRPr/>
            </a:pPr>
            <a:fld id="{CA040410-4F4D-0D4F-9AFC-05B20E2BDD89}" type="slidenum">
              <a:rPr lang="en-US" altLang="zh-CN" smtClean="0"/>
              <a:pPr>
                <a:defRPr/>
              </a:pPr>
              <a:t>3</a:t>
            </a:fld>
            <a:endParaRPr lang="en-US" altLang="zh-CN"/>
          </a:p>
        </p:txBody>
      </p:sp>
    </p:spTree>
    <p:extLst>
      <p:ext uri="{BB962C8B-B14F-4D97-AF65-F5344CB8AC3E}">
        <p14:creationId xmlns:p14="http://schemas.microsoft.com/office/powerpoint/2010/main" val="124024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S PGothic" pitchFamily="34" charset="-128"/>
                <a:cs typeface="MS PGothic" charset="0"/>
              </a:rPr>
              <a:t>Here are the two sample node of the two types of data. As you can see, they are </a:t>
            </a:r>
            <a:r>
              <a:rPr lang="en-US" sz="1200" kern="1200" dirty="0" err="1" smtClean="0">
                <a:solidFill>
                  <a:schemeClr val="tx1"/>
                </a:solidFill>
                <a:effectLst/>
                <a:latin typeface="+mn-lt"/>
                <a:ea typeface="MS PGothic" pitchFamily="34" charset="-128"/>
                <a:cs typeface="MS PGothic" charset="0"/>
              </a:rPr>
              <a:t>stuctured</a:t>
            </a:r>
            <a:r>
              <a:rPr lang="en-US" sz="1200" kern="1200" dirty="0" smtClean="0">
                <a:solidFill>
                  <a:schemeClr val="tx1"/>
                </a:solidFill>
                <a:effectLst/>
                <a:latin typeface="+mn-lt"/>
                <a:ea typeface="MS PGothic" pitchFamily="34" charset="-128"/>
                <a:cs typeface="MS PGothic" charset="0"/>
              </a:rPr>
              <a:t> in </a:t>
            </a:r>
            <a:r>
              <a:rPr lang="en-US" sz="1200" kern="1200" dirty="0" err="1" smtClean="0">
                <a:solidFill>
                  <a:schemeClr val="tx1"/>
                </a:solidFill>
                <a:effectLst/>
                <a:latin typeface="+mn-lt"/>
                <a:ea typeface="MS PGothic" pitchFamily="34" charset="-128"/>
                <a:cs typeface="MS PGothic" charset="0"/>
              </a:rPr>
              <a:t>json</a:t>
            </a:r>
            <a:r>
              <a:rPr lang="en-US" sz="1200" kern="1200" dirty="0" smtClean="0">
                <a:solidFill>
                  <a:schemeClr val="tx1"/>
                </a:solidFill>
                <a:effectLst/>
                <a:latin typeface="+mn-lt"/>
                <a:ea typeface="MS PGothic" pitchFamily="34" charset="-128"/>
                <a:cs typeface="MS PGothic" charset="0"/>
              </a:rPr>
              <a:t>, and the only difference between them is that the test data does not have the information about cuisine type.</a:t>
            </a:r>
          </a:p>
          <a:p>
            <a:r>
              <a:rPr lang="en-US" sz="1200" kern="1200" dirty="0" smtClean="0">
                <a:solidFill>
                  <a:schemeClr val="tx1"/>
                </a:solidFill>
                <a:effectLst/>
                <a:latin typeface="+mn-lt"/>
                <a:ea typeface="MS PGothic" pitchFamily="34" charset="-128"/>
                <a:cs typeface="MS PGothic" charset="0"/>
              </a:rPr>
              <a:t> </a:t>
            </a:r>
          </a:p>
          <a:p>
            <a:r>
              <a:rPr lang="en-US" sz="1200" kern="1200" dirty="0" smtClean="0">
                <a:solidFill>
                  <a:schemeClr val="tx1"/>
                </a:solidFill>
                <a:effectLst/>
                <a:latin typeface="+mn-lt"/>
                <a:ea typeface="MS PGothic" pitchFamily="34" charset="-128"/>
                <a:cs typeface="MS PGothic" charset="0"/>
              </a:rPr>
              <a:t>Some basic statistics were calculated during the </a:t>
            </a:r>
            <a:r>
              <a:rPr lang="en-US" sz="1200" kern="1200" dirty="0" err="1" smtClean="0">
                <a:solidFill>
                  <a:schemeClr val="tx1"/>
                </a:solidFill>
                <a:effectLst/>
                <a:latin typeface="+mn-lt"/>
                <a:ea typeface="MS PGothic" pitchFamily="34" charset="-128"/>
                <a:cs typeface="MS PGothic" charset="0"/>
              </a:rPr>
              <a:t>exploratoray</a:t>
            </a:r>
            <a:r>
              <a:rPr lang="en-US" sz="1200" kern="1200" dirty="0" smtClean="0">
                <a:solidFill>
                  <a:schemeClr val="tx1"/>
                </a:solidFill>
                <a:effectLst/>
                <a:latin typeface="+mn-lt"/>
                <a:ea typeface="MS PGothic" pitchFamily="34" charset="-128"/>
                <a:cs typeface="MS PGothic" charset="0"/>
              </a:rPr>
              <a:t> phase.</a:t>
            </a:r>
          </a:p>
          <a:p>
            <a:r>
              <a:rPr lang="en-US" sz="1200" kern="1200" dirty="0" smtClean="0">
                <a:solidFill>
                  <a:schemeClr val="tx1"/>
                </a:solidFill>
                <a:effectLst/>
                <a:latin typeface="+mn-lt"/>
                <a:ea typeface="MS PGothic" pitchFamily="34" charset="-128"/>
                <a:cs typeface="MS PGothic" charset="0"/>
              </a:rPr>
              <a:t>There are 20 cuisine types in both datasets.</a:t>
            </a:r>
          </a:p>
          <a:p>
            <a:r>
              <a:rPr lang="en-US" sz="1200" kern="1200" dirty="0" smtClean="0">
                <a:solidFill>
                  <a:schemeClr val="tx1"/>
                </a:solidFill>
                <a:effectLst/>
                <a:latin typeface="+mn-lt"/>
                <a:ea typeface="MS PGothic" pitchFamily="34" charset="-128"/>
                <a:cs typeface="MS PGothic" charset="0"/>
              </a:rPr>
              <a:t>The training data has about 40 thousand recipes while the test data has about 10 thousand recipe. </a:t>
            </a:r>
          </a:p>
          <a:p>
            <a:r>
              <a:rPr lang="en-US" sz="1200" kern="1200" dirty="0" smtClean="0">
                <a:solidFill>
                  <a:schemeClr val="tx1"/>
                </a:solidFill>
                <a:effectLst/>
                <a:latin typeface="+mn-lt"/>
                <a:ea typeface="MS PGothic" pitchFamily="34" charset="-128"/>
                <a:cs typeface="MS PGothic" charset="0"/>
              </a:rPr>
              <a:t> </a:t>
            </a:r>
          </a:p>
          <a:p>
            <a:r>
              <a:rPr lang="en-US" sz="1200" kern="1200" dirty="0" smtClean="0">
                <a:solidFill>
                  <a:schemeClr val="tx1"/>
                </a:solidFill>
                <a:effectLst/>
                <a:latin typeface="+mn-lt"/>
                <a:ea typeface="MS PGothic" pitchFamily="34" charset="-128"/>
                <a:cs typeface="MS PGothic" charset="0"/>
              </a:rPr>
              <a:t>It is </a:t>
            </a:r>
            <a:r>
              <a:rPr lang="en-US" sz="1200" kern="1200" dirty="0" err="1" smtClean="0">
                <a:solidFill>
                  <a:schemeClr val="tx1"/>
                </a:solidFill>
                <a:effectLst/>
                <a:latin typeface="+mn-lt"/>
                <a:ea typeface="MS PGothic" pitchFamily="34" charset="-128"/>
                <a:cs typeface="MS PGothic" charset="0"/>
              </a:rPr>
              <a:t>noticable</a:t>
            </a:r>
            <a:r>
              <a:rPr lang="en-US" sz="1200" kern="1200" dirty="0" smtClean="0">
                <a:solidFill>
                  <a:schemeClr val="tx1"/>
                </a:solidFill>
                <a:effectLst/>
                <a:latin typeface="+mn-lt"/>
                <a:ea typeface="MS PGothic" pitchFamily="34" charset="-128"/>
                <a:cs typeface="MS PGothic" charset="0"/>
              </a:rPr>
              <a:t> that, although there are far less ingredient types in the test data, there are 2,653 ingredient types that have never appeared in the training set. We'll talk about the influence of it later.</a:t>
            </a:r>
          </a:p>
          <a:p>
            <a:endParaRPr lang="en-US" dirty="0"/>
          </a:p>
        </p:txBody>
      </p:sp>
      <p:sp>
        <p:nvSpPr>
          <p:cNvPr id="4" name="Slide Number Placeholder 3"/>
          <p:cNvSpPr>
            <a:spLocks noGrp="1"/>
          </p:cNvSpPr>
          <p:nvPr>
            <p:ph type="sldNum" sz="quarter" idx="10"/>
          </p:nvPr>
        </p:nvSpPr>
        <p:spPr/>
        <p:txBody>
          <a:bodyPr/>
          <a:lstStyle/>
          <a:p>
            <a:pPr>
              <a:defRPr/>
            </a:pPr>
            <a:fld id="{CA040410-4F4D-0D4F-9AFC-05B20E2BDD89}" type="slidenum">
              <a:rPr lang="en-US" altLang="zh-CN" smtClean="0"/>
              <a:pPr>
                <a:defRPr/>
              </a:pPr>
              <a:t>4</a:t>
            </a:fld>
            <a:endParaRPr lang="en-US" altLang="zh-CN"/>
          </a:p>
        </p:txBody>
      </p:sp>
    </p:spTree>
    <p:extLst>
      <p:ext uri="{BB962C8B-B14F-4D97-AF65-F5344CB8AC3E}">
        <p14:creationId xmlns:p14="http://schemas.microsoft.com/office/powerpoint/2010/main" val="959016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EC425B72-CEB5-514A-B715-9BD2D04FCD70}" type="datetimeFigureOut">
              <a:rPr lang="en-US" altLang="zh-CN"/>
              <a:pPr>
                <a:defRPr/>
              </a:pPr>
              <a:t>12/14/15</a:t>
            </a:fld>
            <a:endParaRPr lang="en-US" altLang="zh-CN"/>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01A7828-952C-4949-8487-C245F964F825}" type="slidenum">
              <a:rPr lang="en-US" altLang="zh-CN"/>
              <a:pPr>
                <a:defRPr/>
              </a:pPr>
              <a:t>‹#›</a:t>
            </a:fld>
            <a:endParaRPr lang="en-US" altLang="zh-CN"/>
          </a:p>
        </p:txBody>
      </p:sp>
    </p:spTree>
    <p:extLst>
      <p:ext uri="{BB962C8B-B14F-4D97-AF65-F5344CB8AC3E}">
        <p14:creationId xmlns:p14="http://schemas.microsoft.com/office/powerpoint/2010/main" val="1092921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2CEF1DA2-E121-DF41-BC30-8E327725C3C2}" type="datetimeFigureOut">
              <a:rPr lang="en-US" altLang="zh-CN"/>
              <a:pPr>
                <a:defRPr/>
              </a:pPr>
              <a:t>12/14/15</a:t>
            </a:fld>
            <a:endParaRPr lang="en-US" altLang="zh-CN"/>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51E4E4FE-D1A0-BA43-A9FE-67140CBE0D23}" type="slidenum">
              <a:rPr lang="en-US" altLang="zh-CN"/>
              <a:pPr>
                <a:defRPr/>
              </a:pPr>
              <a:t>‹#›</a:t>
            </a:fld>
            <a:endParaRPr lang="en-US" altLang="zh-CN"/>
          </a:p>
        </p:txBody>
      </p:sp>
    </p:spTree>
    <p:extLst>
      <p:ext uri="{BB962C8B-B14F-4D97-AF65-F5344CB8AC3E}">
        <p14:creationId xmlns:p14="http://schemas.microsoft.com/office/powerpoint/2010/main" val="812960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D285E25-FAB1-3544-91DA-9216C5B31D21}" type="datetimeFigureOut">
              <a:rPr lang="en-US" altLang="zh-CN"/>
              <a:pPr>
                <a:defRPr/>
              </a:pPr>
              <a:t>12/14/15</a:t>
            </a:fld>
            <a:endParaRPr lang="en-US" altLang="zh-CN"/>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5FAFDE05-4BCE-1F4D-994A-0B717E6E168A}" type="slidenum">
              <a:rPr lang="en-US" altLang="zh-CN"/>
              <a:pPr>
                <a:defRPr/>
              </a:pPr>
              <a:t>‹#›</a:t>
            </a:fld>
            <a:endParaRPr lang="en-US" altLang="zh-CN"/>
          </a:p>
        </p:txBody>
      </p:sp>
    </p:spTree>
    <p:extLst>
      <p:ext uri="{BB962C8B-B14F-4D97-AF65-F5344CB8AC3E}">
        <p14:creationId xmlns:p14="http://schemas.microsoft.com/office/powerpoint/2010/main" val="114211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1A209E3-AF13-3D4E-A449-9A5AA3558FA4}" type="datetimeFigureOut">
              <a:rPr lang="en-US" altLang="zh-CN"/>
              <a:pPr>
                <a:defRPr/>
              </a:pPr>
              <a:t>12/14/15</a:t>
            </a:fld>
            <a:endParaRPr lang="en-US" altLang="zh-CN"/>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5606BBA7-69E8-AD4B-846F-39C0D7009D17}" type="slidenum">
              <a:rPr lang="en-US" altLang="zh-CN"/>
              <a:pPr>
                <a:defRPr/>
              </a:pPr>
              <a:t>‹#›</a:t>
            </a:fld>
            <a:endParaRPr lang="en-US" altLang="zh-CN"/>
          </a:p>
        </p:txBody>
      </p:sp>
    </p:spTree>
    <p:extLst>
      <p:ext uri="{BB962C8B-B14F-4D97-AF65-F5344CB8AC3E}">
        <p14:creationId xmlns:p14="http://schemas.microsoft.com/office/powerpoint/2010/main" val="1310538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DAA94450-6C1E-9544-8D90-C3AF6A9EF87E}" type="datetimeFigureOut">
              <a:rPr lang="en-US" altLang="zh-CN"/>
              <a:pPr>
                <a:defRPr/>
              </a:pPr>
              <a:t>12/14/15</a:t>
            </a:fld>
            <a:endParaRPr lang="en-US" altLang="zh-CN"/>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F4C6D651-12C8-6245-A9AD-60881D09F054}" type="slidenum">
              <a:rPr lang="en-US" altLang="zh-CN"/>
              <a:pPr>
                <a:defRPr/>
              </a:pPr>
              <a:t>‹#›</a:t>
            </a:fld>
            <a:endParaRPr lang="en-US" altLang="zh-CN"/>
          </a:p>
        </p:txBody>
      </p:sp>
    </p:spTree>
    <p:extLst>
      <p:ext uri="{BB962C8B-B14F-4D97-AF65-F5344CB8AC3E}">
        <p14:creationId xmlns:p14="http://schemas.microsoft.com/office/powerpoint/2010/main" val="1633748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78F63CB-7167-8544-8DAF-CBE4D581349A}" type="datetimeFigureOut">
              <a:rPr lang="en-US" altLang="zh-CN"/>
              <a:pPr>
                <a:defRPr/>
              </a:pPr>
              <a:t>12/14/15</a:t>
            </a:fld>
            <a:endParaRPr lang="en-US" altLang="zh-CN"/>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E470E1B8-6614-0140-8FBE-79DC3E08E78B}" type="slidenum">
              <a:rPr lang="en-US" altLang="zh-CN"/>
              <a:pPr>
                <a:defRPr/>
              </a:pPr>
              <a:t>‹#›</a:t>
            </a:fld>
            <a:endParaRPr lang="en-US" altLang="zh-CN"/>
          </a:p>
        </p:txBody>
      </p:sp>
    </p:spTree>
    <p:extLst>
      <p:ext uri="{BB962C8B-B14F-4D97-AF65-F5344CB8AC3E}">
        <p14:creationId xmlns:p14="http://schemas.microsoft.com/office/powerpoint/2010/main" val="67912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48E3ED89-846C-1C44-9CB1-53008B955B0F}" type="datetimeFigureOut">
              <a:rPr lang="en-US" altLang="zh-CN"/>
              <a:pPr>
                <a:defRPr/>
              </a:pPr>
              <a:t>12/14/15</a:t>
            </a:fld>
            <a:endParaRPr lang="en-US" altLang="zh-CN"/>
          </a:p>
        </p:txBody>
      </p:sp>
      <p:sp>
        <p:nvSpPr>
          <p:cNvPr id="8" name="Footer Placeholder 7"/>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CAE251B-550B-224B-9C63-6BBD27FBD82D}" type="slidenum">
              <a:rPr lang="en-US" altLang="zh-CN"/>
              <a:pPr>
                <a:defRPr/>
              </a:pPr>
              <a:t>‹#›</a:t>
            </a:fld>
            <a:endParaRPr lang="en-US" altLang="zh-CN"/>
          </a:p>
        </p:txBody>
      </p:sp>
    </p:spTree>
    <p:extLst>
      <p:ext uri="{BB962C8B-B14F-4D97-AF65-F5344CB8AC3E}">
        <p14:creationId xmlns:p14="http://schemas.microsoft.com/office/powerpoint/2010/main" val="24314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956B036E-BF78-BA42-9D61-B71B5592C284}" type="datetimeFigureOut">
              <a:rPr lang="en-US" altLang="zh-CN"/>
              <a:pPr>
                <a:defRPr/>
              </a:pPr>
              <a:t>12/14/15</a:t>
            </a:fld>
            <a:endParaRPr lang="en-US" altLang="zh-CN"/>
          </a:p>
        </p:txBody>
      </p:sp>
      <p:sp>
        <p:nvSpPr>
          <p:cNvPr id="4" name="Footer Placeholder 3"/>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5" name="Slide Number Placeholder 4"/>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7B488D48-C31C-6849-8A90-6D09F23F2146}" type="slidenum">
              <a:rPr lang="en-US" altLang="zh-CN"/>
              <a:pPr>
                <a:defRPr/>
              </a:pPr>
              <a:t>‹#›</a:t>
            </a:fld>
            <a:endParaRPr lang="en-US" altLang="zh-CN"/>
          </a:p>
        </p:txBody>
      </p:sp>
    </p:spTree>
    <p:extLst>
      <p:ext uri="{BB962C8B-B14F-4D97-AF65-F5344CB8AC3E}">
        <p14:creationId xmlns:p14="http://schemas.microsoft.com/office/powerpoint/2010/main" val="2098203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3D16887-D253-874D-87F8-0045BF083DE9}" type="datetimeFigureOut">
              <a:rPr lang="en-US" altLang="zh-CN"/>
              <a:pPr>
                <a:defRPr/>
              </a:pPr>
              <a:t>12/14/15</a:t>
            </a:fld>
            <a:endParaRPr lang="en-US" altLang="zh-CN"/>
          </a:p>
        </p:txBody>
      </p:sp>
      <p:sp>
        <p:nvSpPr>
          <p:cNvPr id="3" name="Footer Placeholder 2"/>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4036B4E9-98B4-F548-A0C0-C813E414AE7D}" type="slidenum">
              <a:rPr lang="en-US" altLang="zh-CN"/>
              <a:pPr>
                <a:defRPr/>
              </a:pPr>
              <a:t>‹#›</a:t>
            </a:fld>
            <a:endParaRPr lang="en-US" altLang="zh-CN"/>
          </a:p>
        </p:txBody>
      </p:sp>
    </p:spTree>
    <p:extLst>
      <p:ext uri="{BB962C8B-B14F-4D97-AF65-F5344CB8AC3E}">
        <p14:creationId xmlns:p14="http://schemas.microsoft.com/office/powerpoint/2010/main" val="679979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C913BDAD-E200-BA4A-9A75-974B479597AA}" type="datetimeFigureOut">
              <a:rPr lang="en-US" altLang="zh-CN"/>
              <a:pPr>
                <a:defRPr/>
              </a:pPr>
              <a:t>12/14/15</a:t>
            </a:fld>
            <a:endParaRPr lang="en-US" altLang="zh-CN"/>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9A247E5-E8EC-7949-B48B-95F6216E4625}" type="slidenum">
              <a:rPr lang="en-US" altLang="zh-CN"/>
              <a:pPr>
                <a:defRPr/>
              </a:pPr>
              <a:t>‹#›</a:t>
            </a:fld>
            <a:endParaRPr lang="en-US" altLang="zh-CN"/>
          </a:p>
        </p:txBody>
      </p:sp>
    </p:spTree>
    <p:extLst>
      <p:ext uri="{BB962C8B-B14F-4D97-AF65-F5344CB8AC3E}">
        <p14:creationId xmlns:p14="http://schemas.microsoft.com/office/powerpoint/2010/main" val="1660802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9B59D982-C21A-874A-8045-5EBDDB924C7F}" type="datetimeFigureOut">
              <a:rPr lang="en-US" altLang="zh-CN"/>
              <a:pPr>
                <a:defRPr/>
              </a:pPr>
              <a:t>12/14/15</a:t>
            </a:fld>
            <a:endParaRPr lang="en-US" altLang="zh-CN"/>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MS PGothic" charset="0"/>
                <a:cs typeface="MS PGothic" charset="0"/>
              </a:defRPr>
            </a:lvl1pPr>
          </a:lstStyle>
          <a:p>
            <a:pPr>
              <a:defRPr/>
            </a:pPr>
            <a:endParaRPr lang="zh-CN"/>
          </a:p>
        </p:txBody>
      </p:sp>
      <p:sp>
        <p:nvSpPr>
          <p:cNvPr id="7" name="Slide Number Placeholder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1C3D4BB5-B24F-5546-A5FB-FB1977A0C2F8}" type="slidenum">
              <a:rPr lang="en-US" altLang="zh-CN"/>
              <a:pPr>
                <a:defRPr/>
              </a:pPr>
              <a:t>‹#›</a:t>
            </a:fld>
            <a:endParaRPr lang="en-US" altLang="zh-CN"/>
          </a:p>
        </p:txBody>
      </p:sp>
    </p:spTree>
    <p:extLst>
      <p:ext uri="{BB962C8B-B14F-4D97-AF65-F5344CB8AC3E}">
        <p14:creationId xmlns:p14="http://schemas.microsoft.com/office/powerpoint/2010/main" val="1209217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7" descr="nyulogo_acronym_horiz_color.jpe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19088" y="6367463"/>
            <a:ext cx="865187"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9" name="Picture 8" descr="Cusp_Logo_NoWords_FINAL.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12113" y="6305550"/>
            <a:ext cx="831850" cy="44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timing>
    <p:tnLst>
      <p:par>
        <p:cTn id="1" dur="indefinite" restart="never" nodeType="tmRoot"/>
      </p:par>
    </p:tnLst>
  </p:timing>
  <p:txStyles>
    <p:title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Gotham-Book"/>
          <a:ea typeface="MS PGothic" pitchFamily="34" charset="-128"/>
          <a:cs typeface="Gotham-Book"/>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Gotham-Book"/>
          <a:ea typeface="MS PGothic" pitchFamily="34" charset="-128"/>
          <a:cs typeface="Gotham-Book"/>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Gotham-Book"/>
          <a:ea typeface="MS PGothic" pitchFamily="34" charset="-128"/>
          <a:cs typeface="Gotham-Book"/>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Gotham-Book"/>
          <a:ea typeface="MS PGothic" pitchFamily="34" charset="-128"/>
          <a:cs typeface="Gotham-Book"/>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Gotham-Book"/>
          <a:ea typeface="MS PGothic" pitchFamily="34" charset="-128"/>
          <a:cs typeface="Gotham-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04A7B"/>
        </a:solidFill>
        <a:effectLst/>
      </p:bgPr>
    </p:bg>
    <p:spTree>
      <p:nvGrpSpPr>
        <p:cNvPr id="1" name=""/>
        <p:cNvGrpSpPr/>
        <p:nvPr/>
      </p:nvGrpSpPr>
      <p:grpSpPr>
        <a:xfrm>
          <a:off x="0" y="0"/>
          <a:ext cx="0" cy="0"/>
          <a:chOff x="0" y="0"/>
          <a:chExt cx="0" cy="0"/>
        </a:xfrm>
      </p:grpSpPr>
      <p:pic>
        <p:nvPicPr>
          <p:cNvPr id="14338" name="Picture 3" descr="City_Plain_FINAL.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0263" y="2901950"/>
            <a:ext cx="11244263" cy="395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9" name="Picture 4" descr="Cusp_Logo_NoWords_FINAL.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9713" y="265113"/>
            <a:ext cx="1238250" cy="59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0" name="Rectangle 5"/>
          <p:cNvSpPr>
            <a:spLocks noChangeArrowheads="1"/>
          </p:cNvSpPr>
          <p:nvPr/>
        </p:nvSpPr>
        <p:spPr bwMode="auto">
          <a:xfrm>
            <a:off x="1651244" y="1980200"/>
            <a:ext cx="6345238"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Gotham-Book" charset="0"/>
                <a:ea typeface="MS PGothic" charset="-128"/>
                <a:cs typeface="Gotham-Book" charset="0"/>
              </a:defRPr>
            </a:lvl1pPr>
            <a:lvl2pPr marL="742950" indent="-285750">
              <a:spcBef>
                <a:spcPct val="20000"/>
              </a:spcBef>
              <a:buFont typeface="Arial" charset="0"/>
              <a:buChar char="–"/>
              <a:defRPr sz="2800">
                <a:solidFill>
                  <a:schemeClr val="tx1"/>
                </a:solidFill>
                <a:latin typeface="Gotham-Book" charset="0"/>
                <a:ea typeface="MS PGothic" charset="-128"/>
                <a:cs typeface="Gotham-Book" charset="0"/>
              </a:defRPr>
            </a:lvl2pPr>
            <a:lvl3pPr marL="1143000" indent="-228600">
              <a:spcBef>
                <a:spcPct val="20000"/>
              </a:spcBef>
              <a:buFont typeface="Arial" charset="0"/>
              <a:buChar char="•"/>
              <a:defRPr sz="2400">
                <a:solidFill>
                  <a:schemeClr val="tx1"/>
                </a:solidFill>
                <a:latin typeface="Gotham-Book" charset="0"/>
                <a:ea typeface="MS PGothic" charset="-128"/>
                <a:cs typeface="Gotham-Book" charset="0"/>
              </a:defRPr>
            </a:lvl3pPr>
            <a:lvl4pPr marL="1600200" indent="-228600">
              <a:spcBef>
                <a:spcPct val="20000"/>
              </a:spcBef>
              <a:buFont typeface="Arial" charset="0"/>
              <a:buChar char="–"/>
              <a:defRPr sz="2000">
                <a:solidFill>
                  <a:schemeClr val="tx1"/>
                </a:solidFill>
                <a:latin typeface="Gotham-Book" charset="0"/>
                <a:ea typeface="MS PGothic" charset="-128"/>
                <a:cs typeface="Gotham-Book" charset="0"/>
              </a:defRPr>
            </a:lvl4pPr>
            <a:lvl5pPr marL="2057400" indent="-228600">
              <a:spcBef>
                <a:spcPct val="20000"/>
              </a:spcBef>
              <a:buFont typeface="Arial" charset="0"/>
              <a:buChar char="»"/>
              <a:defRPr sz="2000">
                <a:solidFill>
                  <a:schemeClr val="tx1"/>
                </a:solidFill>
                <a:latin typeface="Gotham-Book" charset="0"/>
                <a:ea typeface="MS PGothic" charset="-128"/>
                <a:cs typeface="Gotham-Book"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9pPr>
          </a:lstStyle>
          <a:p>
            <a:pPr algn="r" eaLnBrk="1" hangingPunct="1">
              <a:spcBef>
                <a:spcPct val="0"/>
              </a:spcBef>
              <a:buFontTx/>
              <a:buNone/>
            </a:pPr>
            <a:r>
              <a:rPr lang="en-US" altLang="zh-CN" sz="4800">
                <a:solidFill>
                  <a:schemeClr val="bg1"/>
                </a:solidFill>
                <a:latin typeface="Calibri" charset="0"/>
                <a:ea typeface="Calibri" charset="0"/>
                <a:cs typeface="Calibri" charset="0"/>
              </a:rPr>
              <a:t>Estimating Passenger Volume of High-speed Rail Network in China</a:t>
            </a:r>
            <a:endParaRPr lang="en-US" altLang="en-US" sz="4800" dirty="0">
              <a:solidFill>
                <a:schemeClr val="bg1"/>
              </a:solidFill>
              <a:latin typeface="Calibri" charset="0"/>
              <a:ea typeface="Calibri" charset="0"/>
              <a:cs typeface="Calibri" charset="0"/>
            </a:endParaRPr>
          </a:p>
        </p:txBody>
      </p:sp>
      <p:pic>
        <p:nvPicPr>
          <p:cNvPr id="14341" name="Picture 1" descr="•nyulogo_full_white.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48325" y="309563"/>
            <a:ext cx="3197225" cy="54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2" name="Rectangle 2"/>
          <p:cNvSpPr>
            <a:spLocks noChangeArrowheads="1"/>
          </p:cNvSpPr>
          <p:nvPr/>
        </p:nvSpPr>
        <p:spPr bwMode="auto">
          <a:xfrm>
            <a:off x="3070225" y="4911725"/>
            <a:ext cx="59166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Gotham-Book" charset="0"/>
                <a:ea typeface="MS PGothic" charset="-128"/>
                <a:cs typeface="Gotham-Book" charset="0"/>
              </a:defRPr>
            </a:lvl1pPr>
            <a:lvl2pPr marL="742950" indent="-285750">
              <a:spcBef>
                <a:spcPct val="20000"/>
              </a:spcBef>
              <a:buFont typeface="Arial" charset="0"/>
              <a:buChar char="–"/>
              <a:defRPr sz="2800">
                <a:solidFill>
                  <a:schemeClr val="tx1"/>
                </a:solidFill>
                <a:latin typeface="Gotham-Book" charset="0"/>
                <a:ea typeface="MS PGothic" charset="-128"/>
                <a:cs typeface="Gotham-Book" charset="0"/>
              </a:defRPr>
            </a:lvl2pPr>
            <a:lvl3pPr marL="1143000" indent="-228600">
              <a:spcBef>
                <a:spcPct val="20000"/>
              </a:spcBef>
              <a:buFont typeface="Arial" charset="0"/>
              <a:buChar char="•"/>
              <a:defRPr sz="2400">
                <a:solidFill>
                  <a:schemeClr val="tx1"/>
                </a:solidFill>
                <a:latin typeface="Gotham-Book" charset="0"/>
                <a:ea typeface="MS PGothic" charset="-128"/>
                <a:cs typeface="Gotham-Book" charset="0"/>
              </a:defRPr>
            </a:lvl3pPr>
            <a:lvl4pPr marL="1600200" indent="-228600">
              <a:spcBef>
                <a:spcPct val="20000"/>
              </a:spcBef>
              <a:buFont typeface="Arial" charset="0"/>
              <a:buChar char="–"/>
              <a:defRPr sz="2000">
                <a:solidFill>
                  <a:schemeClr val="tx1"/>
                </a:solidFill>
                <a:latin typeface="Gotham-Book" charset="0"/>
                <a:ea typeface="MS PGothic" charset="-128"/>
                <a:cs typeface="Gotham-Book" charset="0"/>
              </a:defRPr>
            </a:lvl4pPr>
            <a:lvl5pPr marL="2057400" indent="-228600">
              <a:spcBef>
                <a:spcPct val="20000"/>
              </a:spcBef>
              <a:buFont typeface="Arial" charset="0"/>
              <a:buChar char="»"/>
              <a:defRPr sz="2000">
                <a:solidFill>
                  <a:schemeClr val="tx1"/>
                </a:solidFill>
                <a:latin typeface="Gotham-Book" charset="0"/>
                <a:ea typeface="MS PGothic" charset="-128"/>
                <a:cs typeface="Gotham-Book"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9pPr>
          </a:lstStyle>
          <a:p>
            <a:pPr>
              <a:spcBef>
                <a:spcPct val="0"/>
              </a:spcBef>
              <a:buFontTx/>
              <a:buNone/>
            </a:pPr>
            <a:r>
              <a:rPr lang="en-US" altLang="en-US" sz="1800" dirty="0" smtClean="0">
                <a:solidFill>
                  <a:schemeClr val="bg1"/>
                </a:solidFill>
                <a:latin typeface="Calibri" charset="0"/>
                <a:ea typeface="Calibri" charset="0"/>
                <a:cs typeface="Calibri" charset="0"/>
              </a:rPr>
              <a:t>              </a:t>
            </a:r>
            <a:r>
              <a:rPr lang="en-US" altLang="en-US" sz="1800" dirty="0" err="1" smtClean="0">
                <a:solidFill>
                  <a:schemeClr val="bg1"/>
                </a:solidFill>
                <a:latin typeface="Calibri" charset="0"/>
                <a:ea typeface="Calibri" charset="0"/>
                <a:cs typeface="Calibri" charset="0"/>
              </a:rPr>
              <a:t>Boya</a:t>
            </a:r>
            <a:r>
              <a:rPr lang="en-US" altLang="en-US" sz="1800" dirty="0" smtClean="0">
                <a:solidFill>
                  <a:schemeClr val="bg1"/>
                </a:solidFill>
                <a:latin typeface="Calibri" charset="0"/>
                <a:ea typeface="Calibri" charset="0"/>
                <a:cs typeface="Calibri" charset="0"/>
              </a:rPr>
              <a:t> </a:t>
            </a:r>
            <a:r>
              <a:rPr lang="en-US" altLang="en-US" sz="1800" dirty="0">
                <a:solidFill>
                  <a:schemeClr val="bg1"/>
                </a:solidFill>
                <a:latin typeface="Calibri" charset="0"/>
                <a:ea typeface="Calibri" charset="0"/>
                <a:cs typeface="Calibri" charset="0"/>
              </a:rPr>
              <a:t>Yu, Yunong Cao, </a:t>
            </a:r>
            <a:r>
              <a:rPr lang="en-US" altLang="en-US" sz="1800" dirty="0" err="1">
                <a:solidFill>
                  <a:schemeClr val="bg1"/>
                </a:solidFill>
                <a:latin typeface="Calibri" charset="0"/>
                <a:ea typeface="Calibri" charset="0"/>
                <a:cs typeface="Calibri" charset="0"/>
              </a:rPr>
              <a:t>Jiaxu</a:t>
            </a:r>
            <a:r>
              <a:rPr lang="en-US" altLang="en-US" sz="1800" dirty="0">
                <a:solidFill>
                  <a:schemeClr val="bg1"/>
                </a:solidFill>
                <a:latin typeface="Calibri" charset="0"/>
                <a:ea typeface="Calibri" charset="0"/>
                <a:cs typeface="Calibri" charset="0"/>
              </a:rPr>
              <a:t> Zhou, </a:t>
            </a:r>
            <a:r>
              <a:rPr lang="en-US" altLang="en-US" sz="1800" dirty="0" err="1">
                <a:solidFill>
                  <a:schemeClr val="bg1"/>
                </a:solidFill>
                <a:latin typeface="Calibri" charset="0"/>
                <a:ea typeface="Calibri" charset="0"/>
                <a:cs typeface="Calibri" charset="0"/>
              </a:rPr>
              <a:t>Tengfei</a:t>
            </a:r>
            <a:r>
              <a:rPr lang="en-US" altLang="en-US" sz="1800" dirty="0">
                <a:solidFill>
                  <a:schemeClr val="bg1"/>
                </a:solidFill>
                <a:latin typeface="Calibri" charset="0"/>
                <a:ea typeface="Calibri" charset="0"/>
                <a:cs typeface="Calibri" charset="0"/>
              </a:rPr>
              <a:t> </a:t>
            </a:r>
            <a:r>
              <a:rPr lang="en-US" altLang="en-US" sz="1800" dirty="0" err="1">
                <a:solidFill>
                  <a:schemeClr val="bg1"/>
                </a:solidFill>
                <a:latin typeface="Calibri" charset="0"/>
                <a:ea typeface="Calibri" charset="0"/>
                <a:cs typeface="Calibri" charset="0"/>
              </a:rPr>
              <a:t>Zheng</a:t>
            </a:r>
            <a:endParaRPr lang="en-US" altLang="en-US" sz="1800" dirty="0">
              <a:solidFill>
                <a:schemeClr val="bg1"/>
              </a:solidFill>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267948" y="5685505"/>
            <a:ext cx="287924" cy="3062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6" name="Oval 5"/>
          <p:cNvSpPr/>
          <p:nvPr/>
        </p:nvSpPr>
        <p:spPr>
          <a:xfrm>
            <a:off x="5067896" y="5416871"/>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7" name="Oval 6"/>
          <p:cNvSpPr/>
          <p:nvPr/>
        </p:nvSpPr>
        <p:spPr>
          <a:xfrm>
            <a:off x="4652828" y="4889410"/>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8" name="Oval 7"/>
          <p:cNvSpPr/>
          <p:nvPr/>
        </p:nvSpPr>
        <p:spPr>
          <a:xfrm>
            <a:off x="4063965" y="4442275"/>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9" name="Oval 8"/>
          <p:cNvSpPr/>
          <p:nvPr/>
        </p:nvSpPr>
        <p:spPr>
          <a:xfrm>
            <a:off x="3327452" y="3607026"/>
            <a:ext cx="147224" cy="1565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10" name="Oval 9"/>
          <p:cNvSpPr/>
          <p:nvPr/>
        </p:nvSpPr>
        <p:spPr>
          <a:xfrm>
            <a:off x="2335202" y="3867817"/>
            <a:ext cx="188196" cy="2001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cxnSp>
        <p:nvCxnSpPr>
          <p:cNvPr id="16" name="Straight Connector 15"/>
          <p:cNvCxnSpPr>
            <a:stCxn id="10" idx="6"/>
            <a:endCxn id="9" idx="3"/>
          </p:cNvCxnSpPr>
          <p:nvPr/>
        </p:nvCxnSpPr>
        <p:spPr>
          <a:xfrm flipV="1">
            <a:off x="2523398" y="3740676"/>
            <a:ext cx="825615" cy="2272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8" idx="1"/>
          </p:cNvCxnSpPr>
          <p:nvPr/>
        </p:nvCxnSpPr>
        <p:spPr>
          <a:xfrm>
            <a:off x="3453115" y="3740676"/>
            <a:ext cx="633869" cy="7260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5"/>
            <a:endCxn id="7" idx="1"/>
          </p:cNvCxnSpPr>
          <p:nvPr/>
        </p:nvCxnSpPr>
        <p:spPr>
          <a:xfrm>
            <a:off x="4198133" y="4584968"/>
            <a:ext cx="477713" cy="3289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6" idx="1"/>
          </p:cNvCxnSpPr>
          <p:nvPr/>
        </p:nvCxnSpPr>
        <p:spPr>
          <a:xfrm>
            <a:off x="4786994" y="5032103"/>
            <a:ext cx="303920" cy="4092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5"/>
            <a:endCxn id="5" idx="2"/>
          </p:cNvCxnSpPr>
          <p:nvPr/>
        </p:nvCxnSpPr>
        <p:spPr>
          <a:xfrm>
            <a:off x="5202062" y="5559564"/>
            <a:ext cx="1065886" cy="279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087" y="3586404"/>
            <a:ext cx="662361" cy="276999"/>
          </a:xfrm>
          <a:prstGeom prst="rect">
            <a:avLst/>
          </a:prstGeom>
          <a:noFill/>
        </p:spPr>
        <p:txBody>
          <a:bodyPr wrap="none" rtlCol="0">
            <a:spAutoFit/>
          </a:bodyPr>
          <a:lstStyle/>
          <a:p>
            <a:r>
              <a:rPr lang="en-US" sz="1200"/>
              <a:t>Nanjing</a:t>
            </a:r>
          </a:p>
        </p:txBody>
      </p:sp>
      <p:sp>
        <p:nvSpPr>
          <p:cNvPr id="28" name="TextBox 27"/>
          <p:cNvSpPr txBox="1"/>
          <p:nvPr/>
        </p:nvSpPr>
        <p:spPr>
          <a:xfrm>
            <a:off x="3029141" y="3345416"/>
            <a:ext cx="792205" cy="276999"/>
          </a:xfrm>
          <a:prstGeom prst="rect">
            <a:avLst/>
          </a:prstGeom>
          <a:noFill/>
        </p:spPr>
        <p:txBody>
          <a:bodyPr wrap="none" rtlCol="0">
            <a:spAutoFit/>
          </a:bodyPr>
          <a:lstStyle/>
          <a:p>
            <a:r>
              <a:rPr lang="en-US" sz="1200" dirty="0"/>
              <a:t>Zhenjiang</a:t>
            </a:r>
          </a:p>
        </p:txBody>
      </p:sp>
      <p:sp>
        <p:nvSpPr>
          <p:cNvPr id="29" name="TextBox 28"/>
          <p:cNvSpPr txBox="1"/>
          <p:nvPr/>
        </p:nvSpPr>
        <p:spPr>
          <a:xfrm>
            <a:off x="4028062" y="4175853"/>
            <a:ext cx="875561" cy="276999"/>
          </a:xfrm>
          <a:prstGeom prst="rect">
            <a:avLst/>
          </a:prstGeom>
          <a:noFill/>
        </p:spPr>
        <p:txBody>
          <a:bodyPr wrap="none" rtlCol="0">
            <a:spAutoFit/>
          </a:bodyPr>
          <a:lstStyle/>
          <a:p>
            <a:r>
              <a:rPr lang="en-US" sz="1200" dirty="0"/>
              <a:t>Changzhou</a:t>
            </a:r>
          </a:p>
        </p:txBody>
      </p:sp>
      <p:sp>
        <p:nvSpPr>
          <p:cNvPr id="30" name="TextBox 29"/>
          <p:cNvSpPr txBox="1"/>
          <p:nvPr/>
        </p:nvSpPr>
        <p:spPr>
          <a:xfrm>
            <a:off x="4713194" y="4646174"/>
            <a:ext cx="499176" cy="276999"/>
          </a:xfrm>
          <a:prstGeom prst="rect">
            <a:avLst/>
          </a:prstGeom>
          <a:noFill/>
        </p:spPr>
        <p:txBody>
          <a:bodyPr wrap="none" rtlCol="0">
            <a:spAutoFit/>
          </a:bodyPr>
          <a:lstStyle/>
          <a:p>
            <a:r>
              <a:rPr lang="en-US" sz="1200"/>
              <a:t>Wuxi</a:t>
            </a:r>
          </a:p>
        </p:txBody>
      </p:sp>
      <p:sp>
        <p:nvSpPr>
          <p:cNvPr id="31" name="TextBox 30"/>
          <p:cNvSpPr txBox="1"/>
          <p:nvPr/>
        </p:nvSpPr>
        <p:spPr>
          <a:xfrm>
            <a:off x="4463987" y="5422135"/>
            <a:ext cx="638316" cy="276999"/>
          </a:xfrm>
          <a:prstGeom prst="rect">
            <a:avLst/>
          </a:prstGeom>
          <a:noFill/>
        </p:spPr>
        <p:txBody>
          <a:bodyPr wrap="none" rtlCol="0">
            <a:spAutoFit/>
          </a:bodyPr>
          <a:lstStyle/>
          <a:p>
            <a:r>
              <a:rPr lang="en-US" sz="1200" dirty="0"/>
              <a:t>Suzhou</a:t>
            </a:r>
          </a:p>
        </p:txBody>
      </p:sp>
      <p:sp>
        <p:nvSpPr>
          <p:cNvPr id="32" name="TextBox 31"/>
          <p:cNvSpPr txBox="1"/>
          <p:nvPr/>
        </p:nvSpPr>
        <p:spPr>
          <a:xfrm>
            <a:off x="6060692" y="5416871"/>
            <a:ext cx="750526" cy="276999"/>
          </a:xfrm>
          <a:prstGeom prst="rect">
            <a:avLst/>
          </a:prstGeom>
          <a:noFill/>
        </p:spPr>
        <p:txBody>
          <a:bodyPr wrap="none" rtlCol="0">
            <a:spAutoFit/>
          </a:bodyPr>
          <a:lstStyle/>
          <a:p>
            <a:r>
              <a:rPr lang="en-US" sz="1200"/>
              <a:t>Shanghai</a:t>
            </a:r>
          </a:p>
        </p:txBody>
      </p:sp>
      <p:sp>
        <p:nvSpPr>
          <p:cNvPr id="34" name="TextBox 33"/>
          <p:cNvSpPr txBox="1"/>
          <p:nvPr/>
        </p:nvSpPr>
        <p:spPr>
          <a:xfrm>
            <a:off x="2808521" y="3834518"/>
            <a:ext cx="458780" cy="276999"/>
          </a:xfrm>
          <a:prstGeom prst="rect">
            <a:avLst/>
          </a:prstGeom>
          <a:noFill/>
        </p:spPr>
        <p:txBody>
          <a:bodyPr wrap="none" rtlCol="0">
            <a:spAutoFit/>
          </a:bodyPr>
          <a:lstStyle/>
          <a:p>
            <a:r>
              <a:rPr lang="en-US" sz="1200" smtClean="0"/>
              <a:t>0.62</a:t>
            </a:r>
            <a:endParaRPr lang="en-US" sz="1200" dirty="0"/>
          </a:p>
        </p:txBody>
      </p:sp>
      <p:sp>
        <p:nvSpPr>
          <p:cNvPr id="35" name="TextBox 34"/>
          <p:cNvSpPr txBox="1"/>
          <p:nvPr/>
        </p:nvSpPr>
        <p:spPr>
          <a:xfrm>
            <a:off x="3441496" y="4065093"/>
            <a:ext cx="458780" cy="276999"/>
          </a:xfrm>
          <a:prstGeom prst="rect">
            <a:avLst/>
          </a:prstGeom>
          <a:noFill/>
        </p:spPr>
        <p:txBody>
          <a:bodyPr wrap="none" rtlCol="0">
            <a:spAutoFit/>
          </a:bodyPr>
          <a:lstStyle/>
          <a:p>
            <a:r>
              <a:rPr lang="en-US" sz="1200" smtClean="0"/>
              <a:t>0.62</a:t>
            </a:r>
            <a:endParaRPr lang="en-US" sz="1200" dirty="0"/>
          </a:p>
        </p:txBody>
      </p:sp>
      <p:sp>
        <p:nvSpPr>
          <p:cNvPr id="36" name="TextBox 35"/>
          <p:cNvSpPr txBox="1"/>
          <p:nvPr/>
        </p:nvSpPr>
        <p:spPr>
          <a:xfrm>
            <a:off x="4106093" y="4704384"/>
            <a:ext cx="458780" cy="276999"/>
          </a:xfrm>
          <a:prstGeom prst="rect">
            <a:avLst/>
          </a:prstGeom>
          <a:noFill/>
        </p:spPr>
        <p:txBody>
          <a:bodyPr wrap="none" rtlCol="0">
            <a:spAutoFit/>
          </a:bodyPr>
          <a:lstStyle/>
          <a:p>
            <a:r>
              <a:rPr lang="en-US" sz="1200" smtClean="0"/>
              <a:t>0.62</a:t>
            </a:r>
            <a:endParaRPr lang="en-US" sz="1200" dirty="0"/>
          </a:p>
        </p:txBody>
      </p:sp>
      <p:sp>
        <p:nvSpPr>
          <p:cNvPr id="37" name="TextBox 36"/>
          <p:cNvSpPr txBox="1"/>
          <p:nvPr/>
        </p:nvSpPr>
        <p:spPr>
          <a:xfrm>
            <a:off x="4903623" y="5036206"/>
            <a:ext cx="458780" cy="276999"/>
          </a:xfrm>
          <a:prstGeom prst="rect">
            <a:avLst/>
          </a:prstGeom>
          <a:noFill/>
        </p:spPr>
        <p:txBody>
          <a:bodyPr wrap="none" rtlCol="0">
            <a:spAutoFit/>
          </a:bodyPr>
          <a:lstStyle/>
          <a:p>
            <a:r>
              <a:rPr lang="en-US" sz="1200" dirty="0" smtClean="0"/>
              <a:t>0.62</a:t>
            </a:r>
            <a:endParaRPr lang="en-US" sz="1200" dirty="0"/>
          </a:p>
        </p:txBody>
      </p:sp>
      <p:sp>
        <p:nvSpPr>
          <p:cNvPr id="38" name="TextBox 37"/>
          <p:cNvSpPr txBox="1"/>
          <p:nvPr/>
        </p:nvSpPr>
        <p:spPr>
          <a:xfrm>
            <a:off x="5520843" y="5673474"/>
            <a:ext cx="458780" cy="276999"/>
          </a:xfrm>
          <a:prstGeom prst="rect">
            <a:avLst/>
          </a:prstGeom>
          <a:noFill/>
        </p:spPr>
        <p:txBody>
          <a:bodyPr wrap="none" rtlCol="0">
            <a:spAutoFit/>
          </a:bodyPr>
          <a:lstStyle/>
          <a:p>
            <a:r>
              <a:rPr lang="en-US" sz="1200" dirty="0" smtClean="0"/>
              <a:t>0.62</a:t>
            </a:r>
            <a:endParaRPr lang="en-US" sz="1200" dirty="0"/>
          </a:p>
        </p:txBody>
      </p:sp>
      <mc:AlternateContent xmlns:mc="http://schemas.openxmlformats.org/markup-compatibility/2006" xmlns:a14="http://schemas.microsoft.com/office/drawing/2010/main">
        <mc:Choice Requires="a14">
          <p:sp>
            <p:nvSpPr>
              <p:cNvPr id="43" name="TextBox 42"/>
              <p:cNvSpPr txBox="1"/>
              <p:nvPr/>
            </p:nvSpPr>
            <p:spPr>
              <a:xfrm>
                <a:off x="2994264" y="2698673"/>
                <a:ext cx="31061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𝑒</m:t>
                      </m:r>
                      <m:d>
                        <m:dPr>
                          <m:ctrlPr>
                            <a:rPr lang="en-US" b="0" i="1" smtClean="0">
                              <a:latin typeface="Cambria Math" charset="0"/>
                            </a:rPr>
                          </m:ctrlPr>
                        </m:dPr>
                        <m:e>
                          <m:r>
                            <a:rPr lang="en-US" b="0" i="1" smtClean="0">
                              <a:latin typeface="Cambria Math" charset="0"/>
                            </a:rPr>
                            <m:t>𝑆h𝑎𝑛𝑔h𝑎𝑖</m:t>
                          </m:r>
                          <m:r>
                            <a:rPr lang="en-US" b="0" i="1" smtClean="0">
                              <a:latin typeface="Cambria Math" charset="0"/>
                            </a:rPr>
                            <m:t>, </m:t>
                          </m:r>
                          <m:r>
                            <a:rPr lang="en-US" b="0" i="1" smtClean="0">
                              <a:latin typeface="Cambria Math" charset="0"/>
                            </a:rPr>
                            <m:t>𝑁𝑎𝑛𝑗𝑖𝑛𝑔</m:t>
                          </m:r>
                        </m:e>
                      </m:d>
                      <m:r>
                        <a:rPr lang="en-US" b="0" i="1" smtClean="0">
                          <a:latin typeface="Cambria Math" charset="0"/>
                        </a:rPr>
                        <m:t>=</m:t>
                      </m:r>
                      <m:r>
                        <a:rPr lang="en-US" b="1" i="1" smtClean="0">
                          <a:solidFill>
                            <a:srgbClr val="FF0000"/>
                          </a:solidFill>
                          <a:latin typeface="Cambria Math" charset="0"/>
                        </a:rPr>
                        <m:t>𝟎</m:t>
                      </m:r>
                      <m:r>
                        <a:rPr lang="en-US" b="1" i="1" smtClean="0">
                          <a:solidFill>
                            <a:srgbClr val="FF0000"/>
                          </a:solidFill>
                          <a:latin typeface="Cambria Math" charset="0"/>
                        </a:rPr>
                        <m:t>.</m:t>
                      </m:r>
                      <m:r>
                        <a:rPr lang="en-US" b="1" i="1" smtClean="0">
                          <a:solidFill>
                            <a:srgbClr val="FF0000"/>
                          </a:solidFill>
                          <a:latin typeface="Cambria Math" charset="0"/>
                        </a:rPr>
                        <m:t>𝟔𝟐</m:t>
                      </m:r>
                    </m:oMath>
                  </m:oMathPara>
                </a14:m>
                <a:endParaRPr lang="en-US" b="1" dirty="0">
                  <a:solidFill>
                    <a:srgbClr val="FF0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994264" y="2698673"/>
                <a:ext cx="3106171" cy="276999"/>
              </a:xfrm>
              <a:prstGeom prst="rect">
                <a:avLst/>
              </a:prstGeom>
              <a:blipFill rotWithShape="0">
                <a:blip r:embed="rId2"/>
                <a:stretch>
                  <a:fillRect l="-392" t="-4444" r="-1569" b="-35556"/>
                </a:stretch>
              </a:blipFill>
            </p:spPr>
            <p:txBody>
              <a:bodyPr/>
              <a:lstStyle/>
              <a:p>
                <a:r>
                  <a:rPr lang="en-US">
                    <a:noFill/>
                  </a:rPr>
                  <a:t> </a:t>
                </a:r>
              </a:p>
            </p:txBody>
          </p:sp>
        </mc:Fallback>
      </mc:AlternateContent>
      <p:sp>
        <p:nvSpPr>
          <p:cNvPr id="25"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33" name="Straight Connector 3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39"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40" name="TextBox 39"/>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1473147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267948" y="5685505"/>
            <a:ext cx="287924" cy="3062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6" name="Oval 5"/>
          <p:cNvSpPr/>
          <p:nvPr/>
        </p:nvSpPr>
        <p:spPr>
          <a:xfrm>
            <a:off x="5067896" y="5416871"/>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7" name="Oval 6"/>
          <p:cNvSpPr/>
          <p:nvPr/>
        </p:nvSpPr>
        <p:spPr>
          <a:xfrm>
            <a:off x="4652828" y="4889410"/>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8" name="Oval 7"/>
          <p:cNvSpPr/>
          <p:nvPr/>
        </p:nvSpPr>
        <p:spPr>
          <a:xfrm>
            <a:off x="4063965" y="4442275"/>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9" name="Oval 8"/>
          <p:cNvSpPr/>
          <p:nvPr/>
        </p:nvSpPr>
        <p:spPr>
          <a:xfrm>
            <a:off x="3327452" y="3607026"/>
            <a:ext cx="147224" cy="1565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10" name="Oval 9"/>
          <p:cNvSpPr/>
          <p:nvPr/>
        </p:nvSpPr>
        <p:spPr>
          <a:xfrm>
            <a:off x="2335202" y="3867817"/>
            <a:ext cx="188196" cy="2001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cxnSp>
        <p:nvCxnSpPr>
          <p:cNvPr id="16" name="Straight Connector 15"/>
          <p:cNvCxnSpPr>
            <a:stCxn id="10" idx="6"/>
            <a:endCxn id="9" idx="3"/>
          </p:cNvCxnSpPr>
          <p:nvPr/>
        </p:nvCxnSpPr>
        <p:spPr>
          <a:xfrm flipV="1">
            <a:off x="2523398" y="3740676"/>
            <a:ext cx="825615" cy="2272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8" idx="1"/>
          </p:cNvCxnSpPr>
          <p:nvPr/>
        </p:nvCxnSpPr>
        <p:spPr>
          <a:xfrm>
            <a:off x="3453115" y="3740676"/>
            <a:ext cx="633869" cy="72608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5"/>
            <a:endCxn id="7" idx="1"/>
          </p:cNvCxnSpPr>
          <p:nvPr/>
        </p:nvCxnSpPr>
        <p:spPr>
          <a:xfrm>
            <a:off x="4198133" y="4584968"/>
            <a:ext cx="477713" cy="32892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6" idx="1"/>
          </p:cNvCxnSpPr>
          <p:nvPr/>
        </p:nvCxnSpPr>
        <p:spPr>
          <a:xfrm>
            <a:off x="4786994" y="5032103"/>
            <a:ext cx="303920" cy="40925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5"/>
            <a:endCxn id="5" idx="2"/>
          </p:cNvCxnSpPr>
          <p:nvPr/>
        </p:nvCxnSpPr>
        <p:spPr>
          <a:xfrm>
            <a:off x="5202062" y="5559564"/>
            <a:ext cx="1065886" cy="279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087" y="3586404"/>
            <a:ext cx="679994" cy="276999"/>
          </a:xfrm>
          <a:prstGeom prst="rect">
            <a:avLst/>
          </a:prstGeom>
          <a:noFill/>
        </p:spPr>
        <p:txBody>
          <a:bodyPr wrap="none" rtlCol="0">
            <a:spAutoFit/>
          </a:bodyPr>
          <a:lstStyle/>
          <a:p>
            <a:r>
              <a:rPr lang="en-US" sz="1200" b="1">
                <a:solidFill>
                  <a:srgbClr val="FF0000"/>
                </a:solidFill>
              </a:rPr>
              <a:t>Nanjing</a:t>
            </a:r>
          </a:p>
        </p:txBody>
      </p:sp>
      <p:sp>
        <p:nvSpPr>
          <p:cNvPr id="28" name="TextBox 27"/>
          <p:cNvSpPr txBox="1"/>
          <p:nvPr/>
        </p:nvSpPr>
        <p:spPr>
          <a:xfrm>
            <a:off x="3029141" y="3345416"/>
            <a:ext cx="792205" cy="276999"/>
          </a:xfrm>
          <a:prstGeom prst="rect">
            <a:avLst/>
          </a:prstGeom>
          <a:noFill/>
        </p:spPr>
        <p:txBody>
          <a:bodyPr wrap="none" rtlCol="0">
            <a:spAutoFit/>
          </a:bodyPr>
          <a:lstStyle/>
          <a:p>
            <a:r>
              <a:rPr lang="en-US" sz="1200" dirty="0"/>
              <a:t>Zhenjiang</a:t>
            </a:r>
          </a:p>
        </p:txBody>
      </p:sp>
      <p:sp>
        <p:nvSpPr>
          <p:cNvPr id="29" name="TextBox 28"/>
          <p:cNvSpPr txBox="1"/>
          <p:nvPr/>
        </p:nvSpPr>
        <p:spPr>
          <a:xfrm>
            <a:off x="4028062" y="4175853"/>
            <a:ext cx="875561" cy="276999"/>
          </a:xfrm>
          <a:prstGeom prst="rect">
            <a:avLst/>
          </a:prstGeom>
          <a:noFill/>
        </p:spPr>
        <p:txBody>
          <a:bodyPr wrap="none" rtlCol="0">
            <a:spAutoFit/>
          </a:bodyPr>
          <a:lstStyle/>
          <a:p>
            <a:r>
              <a:rPr lang="en-US" sz="1200" dirty="0"/>
              <a:t>Changzhou</a:t>
            </a:r>
          </a:p>
        </p:txBody>
      </p:sp>
      <p:sp>
        <p:nvSpPr>
          <p:cNvPr id="30" name="TextBox 29"/>
          <p:cNvSpPr txBox="1"/>
          <p:nvPr/>
        </p:nvSpPr>
        <p:spPr>
          <a:xfrm>
            <a:off x="4713194" y="4646174"/>
            <a:ext cx="499176" cy="276999"/>
          </a:xfrm>
          <a:prstGeom prst="rect">
            <a:avLst/>
          </a:prstGeom>
          <a:noFill/>
        </p:spPr>
        <p:txBody>
          <a:bodyPr wrap="none" rtlCol="0">
            <a:spAutoFit/>
          </a:bodyPr>
          <a:lstStyle/>
          <a:p>
            <a:r>
              <a:rPr lang="en-US" sz="1200"/>
              <a:t>Wuxi</a:t>
            </a:r>
          </a:p>
        </p:txBody>
      </p:sp>
      <p:sp>
        <p:nvSpPr>
          <p:cNvPr id="31" name="TextBox 30"/>
          <p:cNvSpPr txBox="1"/>
          <p:nvPr/>
        </p:nvSpPr>
        <p:spPr>
          <a:xfrm>
            <a:off x="4463987" y="5422135"/>
            <a:ext cx="651140" cy="276999"/>
          </a:xfrm>
          <a:prstGeom prst="rect">
            <a:avLst/>
          </a:prstGeom>
          <a:noFill/>
        </p:spPr>
        <p:txBody>
          <a:bodyPr wrap="none" rtlCol="0">
            <a:spAutoFit/>
          </a:bodyPr>
          <a:lstStyle/>
          <a:p>
            <a:r>
              <a:rPr lang="en-US" sz="1200" b="1" dirty="0">
                <a:solidFill>
                  <a:srgbClr val="FF0000"/>
                </a:solidFill>
              </a:rPr>
              <a:t>Suzhou</a:t>
            </a:r>
          </a:p>
        </p:txBody>
      </p:sp>
      <p:sp>
        <p:nvSpPr>
          <p:cNvPr id="32" name="TextBox 31"/>
          <p:cNvSpPr txBox="1"/>
          <p:nvPr/>
        </p:nvSpPr>
        <p:spPr>
          <a:xfrm>
            <a:off x="6060692" y="5416871"/>
            <a:ext cx="769763" cy="276999"/>
          </a:xfrm>
          <a:prstGeom prst="rect">
            <a:avLst/>
          </a:prstGeom>
          <a:noFill/>
        </p:spPr>
        <p:txBody>
          <a:bodyPr wrap="none" rtlCol="0">
            <a:spAutoFit/>
          </a:bodyPr>
          <a:lstStyle/>
          <a:p>
            <a:r>
              <a:rPr lang="en-US" sz="1200"/>
              <a:t>Shanghai</a:t>
            </a:r>
          </a:p>
        </p:txBody>
      </p:sp>
      <mc:AlternateContent xmlns:mc="http://schemas.openxmlformats.org/markup-compatibility/2006" xmlns:a14="http://schemas.microsoft.com/office/drawing/2010/main">
        <mc:Choice Requires="a14">
          <p:sp>
            <p:nvSpPr>
              <p:cNvPr id="39" name="TextBox 38"/>
              <p:cNvSpPr txBox="1"/>
              <p:nvPr/>
            </p:nvSpPr>
            <p:spPr>
              <a:xfrm>
                <a:off x="2994264" y="2698673"/>
                <a:ext cx="2873864"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charset="0"/>
                        </a:rPr>
                        <m:t>𝑒</m:t>
                      </m:r>
                      <m:d>
                        <m:dPr>
                          <m:ctrlPr>
                            <a:rPr lang="en-US" b="0" i="1" smtClean="0">
                              <a:latin typeface="Cambria Math" charset="0"/>
                            </a:rPr>
                          </m:ctrlPr>
                        </m:dPr>
                        <m:e>
                          <m:r>
                            <a:rPr lang="en-US" b="0" i="1" smtClean="0">
                              <a:latin typeface="Cambria Math" charset="0"/>
                            </a:rPr>
                            <m:t>𝑆𝑢𝑧h𝑜𝑢</m:t>
                          </m:r>
                          <m:r>
                            <a:rPr lang="en-US" b="0" i="1" smtClean="0">
                              <a:latin typeface="Cambria Math" charset="0"/>
                            </a:rPr>
                            <m:t>, </m:t>
                          </m:r>
                          <m:r>
                            <a:rPr lang="en-US" b="0" i="1" smtClean="0">
                              <a:latin typeface="Cambria Math" charset="0"/>
                            </a:rPr>
                            <m:t>𝑁𝑎𝑛𝑗𝑖𝑛𝑔</m:t>
                          </m:r>
                        </m:e>
                      </m:d>
                      <m:r>
                        <a:rPr lang="en-US" b="0" i="1" smtClean="0">
                          <a:latin typeface="Cambria Math" charset="0"/>
                        </a:rPr>
                        <m:t>=</m:t>
                      </m:r>
                      <m:r>
                        <a:rPr lang="en-US" b="1" i="1" smtClean="0">
                          <a:solidFill>
                            <a:srgbClr val="FF0000"/>
                          </a:solidFill>
                          <a:latin typeface="Cambria Math" charset="0"/>
                        </a:rPr>
                        <m:t>𝟎</m:t>
                      </m:r>
                      <m:r>
                        <a:rPr lang="en-US" b="1" i="1" smtClean="0">
                          <a:solidFill>
                            <a:srgbClr val="FF0000"/>
                          </a:solidFill>
                          <a:latin typeface="Cambria Math" charset="0"/>
                        </a:rPr>
                        <m:t>.</m:t>
                      </m:r>
                      <m:r>
                        <a:rPr lang="en-US" b="1" i="1" smtClean="0">
                          <a:solidFill>
                            <a:srgbClr val="FF0000"/>
                          </a:solidFill>
                          <a:latin typeface="Cambria Math" charset="0"/>
                        </a:rPr>
                        <m:t>𝟑𝟗</m:t>
                      </m:r>
                    </m:oMath>
                  </m:oMathPara>
                </a14:m>
                <a:endParaRPr lang="en-US" b="1" dirty="0">
                  <a:solidFill>
                    <a:srgbClr val="FF000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994264" y="2698673"/>
                <a:ext cx="2873864" cy="276999"/>
              </a:xfrm>
              <a:prstGeom prst="rect">
                <a:avLst/>
              </a:prstGeom>
              <a:blipFill rotWithShape="0">
                <a:blip r:embed="rId2"/>
                <a:stretch>
                  <a:fillRect l="-424" r="-1695" b="-33333"/>
                </a:stretch>
              </a:blipFill>
            </p:spPr>
            <p:txBody>
              <a:bodyPr/>
              <a:lstStyle/>
              <a:p>
                <a:r>
                  <a:rPr lang="en-US">
                    <a:noFill/>
                  </a:rPr>
                  <a:t> </a:t>
                </a:r>
              </a:p>
            </p:txBody>
          </p:sp>
        </mc:Fallback>
      </mc:AlternateContent>
      <p:sp>
        <p:nvSpPr>
          <p:cNvPr id="25" name="TextBox 24"/>
          <p:cNvSpPr txBox="1"/>
          <p:nvPr/>
        </p:nvSpPr>
        <p:spPr>
          <a:xfrm>
            <a:off x="2808521" y="3834518"/>
            <a:ext cx="458780" cy="276999"/>
          </a:xfrm>
          <a:prstGeom prst="rect">
            <a:avLst/>
          </a:prstGeom>
          <a:noFill/>
        </p:spPr>
        <p:txBody>
          <a:bodyPr wrap="none" rtlCol="0">
            <a:spAutoFit/>
          </a:bodyPr>
          <a:lstStyle/>
          <a:p>
            <a:r>
              <a:rPr lang="en-US" sz="1200" smtClean="0"/>
              <a:t>0.62</a:t>
            </a:r>
            <a:endParaRPr lang="en-US" sz="1200" dirty="0"/>
          </a:p>
        </p:txBody>
      </p:sp>
      <p:sp>
        <p:nvSpPr>
          <p:cNvPr id="33" name="TextBox 32"/>
          <p:cNvSpPr txBox="1"/>
          <p:nvPr/>
        </p:nvSpPr>
        <p:spPr>
          <a:xfrm>
            <a:off x="3441496" y="4065093"/>
            <a:ext cx="458780" cy="276999"/>
          </a:xfrm>
          <a:prstGeom prst="rect">
            <a:avLst/>
          </a:prstGeom>
          <a:noFill/>
        </p:spPr>
        <p:txBody>
          <a:bodyPr wrap="none" rtlCol="0">
            <a:spAutoFit/>
          </a:bodyPr>
          <a:lstStyle/>
          <a:p>
            <a:r>
              <a:rPr lang="en-US" sz="1200" smtClean="0"/>
              <a:t>0.62</a:t>
            </a:r>
            <a:endParaRPr lang="en-US" sz="1200" dirty="0"/>
          </a:p>
        </p:txBody>
      </p:sp>
      <p:sp>
        <p:nvSpPr>
          <p:cNvPr id="40" name="TextBox 39"/>
          <p:cNvSpPr txBox="1"/>
          <p:nvPr/>
        </p:nvSpPr>
        <p:spPr>
          <a:xfrm>
            <a:off x="4106093" y="4704384"/>
            <a:ext cx="458780" cy="276999"/>
          </a:xfrm>
          <a:prstGeom prst="rect">
            <a:avLst/>
          </a:prstGeom>
          <a:noFill/>
        </p:spPr>
        <p:txBody>
          <a:bodyPr wrap="none" rtlCol="0">
            <a:spAutoFit/>
          </a:bodyPr>
          <a:lstStyle/>
          <a:p>
            <a:r>
              <a:rPr lang="en-US" sz="1200" smtClean="0"/>
              <a:t>0.62</a:t>
            </a:r>
            <a:endParaRPr lang="en-US" sz="1200" dirty="0"/>
          </a:p>
        </p:txBody>
      </p:sp>
      <p:sp>
        <p:nvSpPr>
          <p:cNvPr id="41" name="TextBox 40"/>
          <p:cNvSpPr txBox="1"/>
          <p:nvPr/>
        </p:nvSpPr>
        <p:spPr>
          <a:xfrm>
            <a:off x="4903623" y="5036206"/>
            <a:ext cx="458780" cy="276999"/>
          </a:xfrm>
          <a:prstGeom prst="rect">
            <a:avLst/>
          </a:prstGeom>
          <a:noFill/>
        </p:spPr>
        <p:txBody>
          <a:bodyPr wrap="none" rtlCol="0">
            <a:spAutoFit/>
          </a:bodyPr>
          <a:lstStyle/>
          <a:p>
            <a:r>
              <a:rPr lang="en-US" sz="1200" dirty="0" smtClean="0"/>
              <a:t>0.62</a:t>
            </a:r>
            <a:endParaRPr lang="en-US" sz="1200" dirty="0"/>
          </a:p>
        </p:txBody>
      </p:sp>
      <p:sp>
        <p:nvSpPr>
          <p:cNvPr id="42" name="TextBox 41"/>
          <p:cNvSpPr txBox="1"/>
          <p:nvPr/>
        </p:nvSpPr>
        <p:spPr>
          <a:xfrm>
            <a:off x="5520843" y="5673474"/>
            <a:ext cx="458780" cy="276999"/>
          </a:xfrm>
          <a:prstGeom prst="rect">
            <a:avLst/>
          </a:prstGeom>
          <a:noFill/>
        </p:spPr>
        <p:txBody>
          <a:bodyPr wrap="none" rtlCol="0">
            <a:spAutoFit/>
          </a:bodyPr>
          <a:lstStyle/>
          <a:p>
            <a:r>
              <a:rPr lang="en-US" sz="1200" dirty="0" smtClean="0"/>
              <a:t>0.62</a:t>
            </a:r>
            <a:endParaRPr lang="en-US" sz="1200" dirty="0"/>
          </a:p>
        </p:txBody>
      </p:sp>
      <p:sp>
        <p:nvSpPr>
          <p:cNvPr id="34"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35" name="Straight Connector 34"/>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36"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37" name="TextBox 36"/>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2017892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267948" y="5685505"/>
            <a:ext cx="287924" cy="3062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6" name="Oval 5"/>
          <p:cNvSpPr/>
          <p:nvPr/>
        </p:nvSpPr>
        <p:spPr>
          <a:xfrm>
            <a:off x="5067896" y="5416871"/>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7" name="Oval 6"/>
          <p:cNvSpPr/>
          <p:nvPr/>
        </p:nvSpPr>
        <p:spPr>
          <a:xfrm>
            <a:off x="4652828" y="4889410"/>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8" name="Oval 7"/>
          <p:cNvSpPr/>
          <p:nvPr/>
        </p:nvSpPr>
        <p:spPr>
          <a:xfrm>
            <a:off x="4063965" y="4442275"/>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9" name="Oval 8"/>
          <p:cNvSpPr/>
          <p:nvPr/>
        </p:nvSpPr>
        <p:spPr>
          <a:xfrm>
            <a:off x="3327452" y="3607026"/>
            <a:ext cx="147224" cy="1565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10" name="Oval 9"/>
          <p:cNvSpPr/>
          <p:nvPr/>
        </p:nvSpPr>
        <p:spPr>
          <a:xfrm>
            <a:off x="2335202" y="3867817"/>
            <a:ext cx="188196" cy="2001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cxnSp>
        <p:nvCxnSpPr>
          <p:cNvPr id="16" name="Straight Connector 15"/>
          <p:cNvCxnSpPr>
            <a:stCxn id="10" idx="6"/>
            <a:endCxn id="9" idx="3"/>
          </p:cNvCxnSpPr>
          <p:nvPr/>
        </p:nvCxnSpPr>
        <p:spPr>
          <a:xfrm flipV="1">
            <a:off x="2523398" y="3740676"/>
            <a:ext cx="825615" cy="2272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8" idx="1"/>
          </p:cNvCxnSpPr>
          <p:nvPr/>
        </p:nvCxnSpPr>
        <p:spPr>
          <a:xfrm>
            <a:off x="3453115" y="3740676"/>
            <a:ext cx="633869" cy="7260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5"/>
            <a:endCxn id="7" idx="1"/>
          </p:cNvCxnSpPr>
          <p:nvPr/>
        </p:nvCxnSpPr>
        <p:spPr>
          <a:xfrm>
            <a:off x="4198133" y="4584968"/>
            <a:ext cx="477713" cy="3289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6" idx="1"/>
          </p:cNvCxnSpPr>
          <p:nvPr/>
        </p:nvCxnSpPr>
        <p:spPr>
          <a:xfrm>
            <a:off x="4786994" y="5032103"/>
            <a:ext cx="303920" cy="4092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5"/>
            <a:endCxn id="5" idx="2"/>
          </p:cNvCxnSpPr>
          <p:nvPr/>
        </p:nvCxnSpPr>
        <p:spPr>
          <a:xfrm>
            <a:off x="5202062" y="5559564"/>
            <a:ext cx="1065886" cy="279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087" y="3586404"/>
            <a:ext cx="662361" cy="276999"/>
          </a:xfrm>
          <a:prstGeom prst="rect">
            <a:avLst/>
          </a:prstGeom>
          <a:noFill/>
        </p:spPr>
        <p:txBody>
          <a:bodyPr wrap="none" rtlCol="0">
            <a:spAutoFit/>
          </a:bodyPr>
          <a:lstStyle/>
          <a:p>
            <a:r>
              <a:rPr lang="en-US" sz="1200"/>
              <a:t>Nanjing</a:t>
            </a:r>
          </a:p>
        </p:txBody>
      </p:sp>
      <p:sp>
        <p:nvSpPr>
          <p:cNvPr id="28" name="TextBox 27"/>
          <p:cNvSpPr txBox="1"/>
          <p:nvPr/>
        </p:nvSpPr>
        <p:spPr>
          <a:xfrm>
            <a:off x="3029141" y="3345416"/>
            <a:ext cx="792205" cy="276999"/>
          </a:xfrm>
          <a:prstGeom prst="rect">
            <a:avLst/>
          </a:prstGeom>
          <a:noFill/>
        </p:spPr>
        <p:txBody>
          <a:bodyPr wrap="none" rtlCol="0">
            <a:spAutoFit/>
          </a:bodyPr>
          <a:lstStyle/>
          <a:p>
            <a:r>
              <a:rPr lang="en-US" sz="1200" dirty="0"/>
              <a:t>Zhenjiang</a:t>
            </a:r>
          </a:p>
        </p:txBody>
      </p:sp>
      <p:sp>
        <p:nvSpPr>
          <p:cNvPr id="29" name="TextBox 28"/>
          <p:cNvSpPr txBox="1"/>
          <p:nvPr/>
        </p:nvSpPr>
        <p:spPr>
          <a:xfrm>
            <a:off x="4028062" y="4175853"/>
            <a:ext cx="875561" cy="276999"/>
          </a:xfrm>
          <a:prstGeom prst="rect">
            <a:avLst/>
          </a:prstGeom>
          <a:noFill/>
        </p:spPr>
        <p:txBody>
          <a:bodyPr wrap="none" rtlCol="0">
            <a:spAutoFit/>
          </a:bodyPr>
          <a:lstStyle/>
          <a:p>
            <a:r>
              <a:rPr lang="en-US" sz="1200" dirty="0"/>
              <a:t>Changzhou</a:t>
            </a:r>
          </a:p>
        </p:txBody>
      </p:sp>
      <p:sp>
        <p:nvSpPr>
          <p:cNvPr id="30" name="TextBox 29"/>
          <p:cNvSpPr txBox="1"/>
          <p:nvPr/>
        </p:nvSpPr>
        <p:spPr>
          <a:xfrm>
            <a:off x="4713194" y="4646174"/>
            <a:ext cx="499176" cy="276999"/>
          </a:xfrm>
          <a:prstGeom prst="rect">
            <a:avLst/>
          </a:prstGeom>
          <a:noFill/>
        </p:spPr>
        <p:txBody>
          <a:bodyPr wrap="none" rtlCol="0">
            <a:spAutoFit/>
          </a:bodyPr>
          <a:lstStyle/>
          <a:p>
            <a:r>
              <a:rPr lang="en-US" sz="1200"/>
              <a:t>Wuxi</a:t>
            </a:r>
          </a:p>
        </p:txBody>
      </p:sp>
      <p:sp>
        <p:nvSpPr>
          <p:cNvPr id="31" name="TextBox 30"/>
          <p:cNvSpPr txBox="1"/>
          <p:nvPr/>
        </p:nvSpPr>
        <p:spPr>
          <a:xfrm>
            <a:off x="4463987" y="5422135"/>
            <a:ext cx="638316" cy="276999"/>
          </a:xfrm>
          <a:prstGeom prst="rect">
            <a:avLst/>
          </a:prstGeom>
          <a:noFill/>
        </p:spPr>
        <p:txBody>
          <a:bodyPr wrap="none" rtlCol="0">
            <a:spAutoFit/>
          </a:bodyPr>
          <a:lstStyle/>
          <a:p>
            <a:r>
              <a:rPr lang="en-US" sz="1200" dirty="0"/>
              <a:t>Suzhou</a:t>
            </a:r>
          </a:p>
        </p:txBody>
      </p:sp>
      <p:sp>
        <p:nvSpPr>
          <p:cNvPr id="32" name="TextBox 31"/>
          <p:cNvSpPr txBox="1"/>
          <p:nvPr/>
        </p:nvSpPr>
        <p:spPr>
          <a:xfrm>
            <a:off x="6060692" y="5416871"/>
            <a:ext cx="750526" cy="276999"/>
          </a:xfrm>
          <a:prstGeom prst="rect">
            <a:avLst/>
          </a:prstGeom>
          <a:noFill/>
        </p:spPr>
        <p:txBody>
          <a:bodyPr wrap="none" rtlCol="0">
            <a:spAutoFit/>
          </a:bodyPr>
          <a:lstStyle/>
          <a:p>
            <a:r>
              <a:rPr lang="en-US" sz="1200"/>
              <a:t>Shanghai</a:t>
            </a:r>
          </a:p>
        </p:txBody>
      </p:sp>
      <p:sp>
        <p:nvSpPr>
          <p:cNvPr id="34" name="TextBox 33"/>
          <p:cNvSpPr txBox="1"/>
          <p:nvPr/>
        </p:nvSpPr>
        <p:spPr>
          <a:xfrm>
            <a:off x="2808521" y="3834518"/>
            <a:ext cx="458780" cy="276999"/>
          </a:xfrm>
          <a:prstGeom prst="rect">
            <a:avLst/>
          </a:prstGeom>
          <a:noFill/>
        </p:spPr>
        <p:txBody>
          <a:bodyPr wrap="none" rtlCol="0">
            <a:spAutoFit/>
          </a:bodyPr>
          <a:lstStyle/>
          <a:p>
            <a:r>
              <a:rPr lang="en-US" sz="1200" dirty="0" smtClean="0"/>
              <a:t>1.01</a:t>
            </a:r>
            <a:endParaRPr lang="en-US" sz="1200" dirty="0"/>
          </a:p>
        </p:txBody>
      </p:sp>
      <p:sp>
        <p:nvSpPr>
          <p:cNvPr id="35" name="TextBox 34"/>
          <p:cNvSpPr txBox="1"/>
          <p:nvPr/>
        </p:nvSpPr>
        <p:spPr>
          <a:xfrm>
            <a:off x="3441496" y="4065093"/>
            <a:ext cx="458780" cy="276999"/>
          </a:xfrm>
          <a:prstGeom prst="rect">
            <a:avLst/>
          </a:prstGeom>
          <a:noFill/>
        </p:spPr>
        <p:txBody>
          <a:bodyPr wrap="none" rtlCol="0">
            <a:spAutoFit/>
          </a:bodyPr>
          <a:lstStyle/>
          <a:p>
            <a:r>
              <a:rPr lang="en-US" sz="1200" dirty="0" smtClean="0"/>
              <a:t>1.01</a:t>
            </a:r>
            <a:endParaRPr lang="en-US" sz="1200" dirty="0"/>
          </a:p>
        </p:txBody>
      </p:sp>
      <p:sp>
        <p:nvSpPr>
          <p:cNvPr id="36" name="TextBox 35"/>
          <p:cNvSpPr txBox="1"/>
          <p:nvPr/>
        </p:nvSpPr>
        <p:spPr>
          <a:xfrm>
            <a:off x="4106093" y="4704384"/>
            <a:ext cx="458780" cy="276999"/>
          </a:xfrm>
          <a:prstGeom prst="rect">
            <a:avLst/>
          </a:prstGeom>
          <a:noFill/>
        </p:spPr>
        <p:txBody>
          <a:bodyPr wrap="none" rtlCol="0">
            <a:spAutoFit/>
          </a:bodyPr>
          <a:lstStyle/>
          <a:p>
            <a:r>
              <a:rPr lang="en-US" sz="1200" dirty="0" smtClean="0"/>
              <a:t>1.01</a:t>
            </a:r>
            <a:endParaRPr lang="en-US" sz="1200" dirty="0"/>
          </a:p>
        </p:txBody>
      </p:sp>
      <p:sp>
        <p:nvSpPr>
          <p:cNvPr id="37" name="TextBox 36"/>
          <p:cNvSpPr txBox="1"/>
          <p:nvPr/>
        </p:nvSpPr>
        <p:spPr>
          <a:xfrm>
            <a:off x="4903623" y="5036206"/>
            <a:ext cx="458780" cy="276999"/>
          </a:xfrm>
          <a:prstGeom prst="rect">
            <a:avLst/>
          </a:prstGeom>
          <a:noFill/>
        </p:spPr>
        <p:txBody>
          <a:bodyPr wrap="none" rtlCol="0">
            <a:spAutoFit/>
          </a:bodyPr>
          <a:lstStyle/>
          <a:p>
            <a:r>
              <a:rPr lang="en-US" sz="1200" dirty="0" smtClean="0"/>
              <a:t>1.01</a:t>
            </a:r>
            <a:endParaRPr lang="en-US" sz="1200" dirty="0"/>
          </a:p>
        </p:txBody>
      </p:sp>
      <p:sp>
        <p:nvSpPr>
          <p:cNvPr id="38" name="TextBox 37"/>
          <p:cNvSpPr txBox="1"/>
          <p:nvPr/>
        </p:nvSpPr>
        <p:spPr>
          <a:xfrm>
            <a:off x="5520843" y="5673474"/>
            <a:ext cx="458780" cy="276999"/>
          </a:xfrm>
          <a:prstGeom prst="rect">
            <a:avLst/>
          </a:prstGeom>
          <a:noFill/>
        </p:spPr>
        <p:txBody>
          <a:bodyPr wrap="none" rtlCol="0">
            <a:spAutoFit/>
          </a:bodyPr>
          <a:lstStyle/>
          <a:p>
            <a:r>
              <a:rPr lang="en-US" sz="1200" dirty="0" smtClean="0"/>
              <a:t>0.62</a:t>
            </a:r>
            <a:endParaRPr lang="en-US" sz="1200" dirty="0"/>
          </a:p>
        </p:txBody>
      </p:sp>
      <mc:AlternateContent xmlns:mc="http://schemas.openxmlformats.org/markup-compatibility/2006" xmlns:a14="http://schemas.microsoft.com/office/drawing/2010/main">
        <mc:Choice Requires="a14">
          <p:sp>
            <p:nvSpPr>
              <p:cNvPr id="25" name="TextBox 24"/>
              <p:cNvSpPr txBox="1"/>
              <p:nvPr/>
            </p:nvSpPr>
            <p:spPr>
              <a:xfrm>
                <a:off x="2994264" y="2698673"/>
                <a:ext cx="2873864"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charset="0"/>
                        </a:rPr>
                        <m:t>𝑒</m:t>
                      </m:r>
                      <m:d>
                        <m:dPr>
                          <m:ctrlPr>
                            <a:rPr lang="en-US" b="0" i="1" smtClean="0">
                              <a:latin typeface="Cambria Math" charset="0"/>
                            </a:rPr>
                          </m:ctrlPr>
                        </m:dPr>
                        <m:e>
                          <m:r>
                            <a:rPr lang="en-US" b="0" i="1" smtClean="0">
                              <a:latin typeface="Cambria Math" charset="0"/>
                            </a:rPr>
                            <m:t>𝑆𝑢𝑧h𝑜𝑢</m:t>
                          </m:r>
                          <m:r>
                            <a:rPr lang="en-US" b="0" i="1" smtClean="0">
                              <a:latin typeface="Cambria Math" charset="0"/>
                            </a:rPr>
                            <m:t>, </m:t>
                          </m:r>
                          <m:r>
                            <a:rPr lang="en-US" b="0" i="1" smtClean="0">
                              <a:latin typeface="Cambria Math" charset="0"/>
                            </a:rPr>
                            <m:t>𝑁𝑎𝑛𝑗𝑖𝑛𝑔</m:t>
                          </m:r>
                        </m:e>
                      </m:d>
                      <m:r>
                        <a:rPr lang="en-US" b="0" i="1" smtClean="0">
                          <a:latin typeface="Cambria Math" charset="0"/>
                        </a:rPr>
                        <m:t>=</m:t>
                      </m:r>
                      <m:r>
                        <a:rPr lang="en-US" b="1" i="1" smtClean="0">
                          <a:solidFill>
                            <a:srgbClr val="FF0000"/>
                          </a:solidFill>
                          <a:latin typeface="Cambria Math" charset="0"/>
                        </a:rPr>
                        <m:t>𝟎</m:t>
                      </m:r>
                      <m:r>
                        <a:rPr lang="en-US" b="1" i="1" smtClean="0">
                          <a:solidFill>
                            <a:srgbClr val="FF0000"/>
                          </a:solidFill>
                          <a:latin typeface="Cambria Math" charset="0"/>
                        </a:rPr>
                        <m:t>.</m:t>
                      </m:r>
                      <m:r>
                        <a:rPr lang="en-US" b="1" i="1" smtClean="0">
                          <a:solidFill>
                            <a:srgbClr val="FF0000"/>
                          </a:solidFill>
                          <a:latin typeface="Cambria Math" charset="0"/>
                        </a:rPr>
                        <m:t>𝟑𝟗</m:t>
                      </m:r>
                    </m:oMath>
                  </m:oMathPara>
                </a14:m>
                <a:endParaRPr lang="en-US" b="1" dirty="0">
                  <a:solidFill>
                    <a:srgbClr val="FF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994264" y="2698673"/>
                <a:ext cx="2873864" cy="276999"/>
              </a:xfrm>
              <a:prstGeom prst="rect">
                <a:avLst/>
              </a:prstGeom>
              <a:blipFill rotWithShape="0">
                <a:blip r:embed="rId2"/>
                <a:stretch>
                  <a:fillRect l="-424" r="-1695" b="-33333"/>
                </a:stretch>
              </a:blipFill>
            </p:spPr>
            <p:txBody>
              <a:bodyPr/>
              <a:lstStyle/>
              <a:p>
                <a:r>
                  <a:rPr lang="en-US">
                    <a:noFill/>
                  </a:rPr>
                  <a:t> </a:t>
                </a:r>
              </a:p>
            </p:txBody>
          </p:sp>
        </mc:Fallback>
      </mc:AlternateContent>
      <p:sp>
        <p:nvSpPr>
          <p:cNvPr id="33"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39" name="Straight Connector 38"/>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40"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41" name="TextBox 40"/>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16545864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267948" y="5685505"/>
            <a:ext cx="287924" cy="3062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6" name="Oval 5"/>
          <p:cNvSpPr/>
          <p:nvPr/>
        </p:nvSpPr>
        <p:spPr>
          <a:xfrm>
            <a:off x="5067896" y="5416871"/>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7" name="Oval 6"/>
          <p:cNvSpPr/>
          <p:nvPr/>
        </p:nvSpPr>
        <p:spPr>
          <a:xfrm>
            <a:off x="4652828" y="4889410"/>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8" name="Oval 7"/>
          <p:cNvSpPr/>
          <p:nvPr/>
        </p:nvSpPr>
        <p:spPr>
          <a:xfrm>
            <a:off x="4063965" y="4442275"/>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9" name="Oval 8"/>
          <p:cNvSpPr/>
          <p:nvPr/>
        </p:nvSpPr>
        <p:spPr>
          <a:xfrm>
            <a:off x="3327452" y="3607026"/>
            <a:ext cx="147224" cy="1565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10" name="Oval 9"/>
          <p:cNvSpPr/>
          <p:nvPr/>
        </p:nvSpPr>
        <p:spPr>
          <a:xfrm>
            <a:off x="2335202" y="3867817"/>
            <a:ext cx="188196" cy="2001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cxnSp>
        <p:nvCxnSpPr>
          <p:cNvPr id="16" name="Straight Connector 15"/>
          <p:cNvCxnSpPr>
            <a:stCxn id="10" idx="6"/>
            <a:endCxn id="9" idx="3"/>
          </p:cNvCxnSpPr>
          <p:nvPr/>
        </p:nvCxnSpPr>
        <p:spPr>
          <a:xfrm flipV="1">
            <a:off x="2523398" y="3740676"/>
            <a:ext cx="825615" cy="2272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8" idx="1"/>
          </p:cNvCxnSpPr>
          <p:nvPr/>
        </p:nvCxnSpPr>
        <p:spPr>
          <a:xfrm>
            <a:off x="3453115" y="3740676"/>
            <a:ext cx="633869" cy="72608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5"/>
            <a:endCxn id="7" idx="1"/>
          </p:cNvCxnSpPr>
          <p:nvPr/>
        </p:nvCxnSpPr>
        <p:spPr>
          <a:xfrm>
            <a:off x="4198133" y="4584968"/>
            <a:ext cx="477713" cy="32892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6" idx="1"/>
          </p:cNvCxnSpPr>
          <p:nvPr/>
        </p:nvCxnSpPr>
        <p:spPr>
          <a:xfrm>
            <a:off x="4786994" y="5032103"/>
            <a:ext cx="303920" cy="4092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5"/>
            <a:endCxn id="5" idx="2"/>
          </p:cNvCxnSpPr>
          <p:nvPr/>
        </p:nvCxnSpPr>
        <p:spPr>
          <a:xfrm>
            <a:off x="5202062" y="5559564"/>
            <a:ext cx="1065886" cy="279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087" y="3586404"/>
            <a:ext cx="679994" cy="276999"/>
          </a:xfrm>
          <a:prstGeom prst="rect">
            <a:avLst/>
          </a:prstGeom>
          <a:noFill/>
        </p:spPr>
        <p:txBody>
          <a:bodyPr wrap="none" rtlCol="0">
            <a:spAutoFit/>
          </a:bodyPr>
          <a:lstStyle/>
          <a:p>
            <a:r>
              <a:rPr lang="en-US" sz="1200" b="1">
                <a:solidFill>
                  <a:srgbClr val="FF0000"/>
                </a:solidFill>
              </a:rPr>
              <a:t>Nanjing</a:t>
            </a:r>
          </a:p>
        </p:txBody>
      </p:sp>
      <p:sp>
        <p:nvSpPr>
          <p:cNvPr id="28" name="TextBox 27"/>
          <p:cNvSpPr txBox="1"/>
          <p:nvPr/>
        </p:nvSpPr>
        <p:spPr>
          <a:xfrm>
            <a:off x="3029141" y="3345416"/>
            <a:ext cx="792205" cy="276999"/>
          </a:xfrm>
          <a:prstGeom prst="rect">
            <a:avLst/>
          </a:prstGeom>
          <a:noFill/>
        </p:spPr>
        <p:txBody>
          <a:bodyPr wrap="none" rtlCol="0">
            <a:spAutoFit/>
          </a:bodyPr>
          <a:lstStyle/>
          <a:p>
            <a:r>
              <a:rPr lang="en-US" sz="1200" dirty="0"/>
              <a:t>Zhenjiang</a:t>
            </a:r>
          </a:p>
        </p:txBody>
      </p:sp>
      <p:sp>
        <p:nvSpPr>
          <p:cNvPr id="29" name="TextBox 28"/>
          <p:cNvSpPr txBox="1"/>
          <p:nvPr/>
        </p:nvSpPr>
        <p:spPr>
          <a:xfrm>
            <a:off x="4028062" y="4175853"/>
            <a:ext cx="875561" cy="276999"/>
          </a:xfrm>
          <a:prstGeom prst="rect">
            <a:avLst/>
          </a:prstGeom>
          <a:noFill/>
        </p:spPr>
        <p:txBody>
          <a:bodyPr wrap="none" rtlCol="0">
            <a:spAutoFit/>
          </a:bodyPr>
          <a:lstStyle/>
          <a:p>
            <a:r>
              <a:rPr lang="en-US" sz="1200" dirty="0"/>
              <a:t>Changzhou</a:t>
            </a:r>
          </a:p>
        </p:txBody>
      </p:sp>
      <p:sp>
        <p:nvSpPr>
          <p:cNvPr id="30" name="TextBox 29"/>
          <p:cNvSpPr txBox="1"/>
          <p:nvPr/>
        </p:nvSpPr>
        <p:spPr>
          <a:xfrm>
            <a:off x="4713194" y="4646174"/>
            <a:ext cx="512320" cy="276999"/>
          </a:xfrm>
          <a:prstGeom prst="rect">
            <a:avLst/>
          </a:prstGeom>
          <a:noFill/>
        </p:spPr>
        <p:txBody>
          <a:bodyPr wrap="none" rtlCol="0">
            <a:spAutoFit/>
          </a:bodyPr>
          <a:lstStyle/>
          <a:p>
            <a:r>
              <a:rPr lang="en-US" sz="1200" b="1">
                <a:solidFill>
                  <a:srgbClr val="FF0000"/>
                </a:solidFill>
              </a:rPr>
              <a:t>Wuxi</a:t>
            </a:r>
          </a:p>
        </p:txBody>
      </p:sp>
      <p:sp>
        <p:nvSpPr>
          <p:cNvPr id="31" name="TextBox 30"/>
          <p:cNvSpPr txBox="1"/>
          <p:nvPr/>
        </p:nvSpPr>
        <p:spPr>
          <a:xfrm>
            <a:off x="4463987" y="5422135"/>
            <a:ext cx="651140" cy="276999"/>
          </a:xfrm>
          <a:prstGeom prst="rect">
            <a:avLst/>
          </a:prstGeom>
          <a:noFill/>
        </p:spPr>
        <p:txBody>
          <a:bodyPr wrap="none" rtlCol="0">
            <a:spAutoFit/>
          </a:bodyPr>
          <a:lstStyle/>
          <a:p>
            <a:r>
              <a:rPr lang="en-US" sz="1200" dirty="0"/>
              <a:t>Suzhou</a:t>
            </a:r>
          </a:p>
        </p:txBody>
      </p:sp>
      <p:sp>
        <p:nvSpPr>
          <p:cNvPr id="32" name="TextBox 31"/>
          <p:cNvSpPr txBox="1"/>
          <p:nvPr/>
        </p:nvSpPr>
        <p:spPr>
          <a:xfrm>
            <a:off x="6060692" y="5416871"/>
            <a:ext cx="769763" cy="276999"/>
          </a:xfrm>
          <a:prstGeom prst="rect">
            <a:avLst/>
          </a:prstGeom>
          <a:noFill/>
        </p:spPr>
        <p:txBody>
          <a:bodyPr wrap="none" rtlCol="0">
            <a:spAutoFit/>
          </a:bodyPr>
          <a:lstStyle/>
          <a:p>
            <a:r>
              <a:rPr lang="en-US" sz="1200"/>
              <a:t>Shanghai</a:t>
            </a:r>
          </a:p>
        </p:txBody>
      </p:sp>
      <mc:AlternateContent xmlns:mc="http://schemas.openxmlformats.org/markup-compatibility/2006" xmlns:a14="http://schemas.microsoft.com/office/drawing/2010/main">
        <mc:Choice Requires="a14">
          <p:sp>
            <p:nvSpPr>
              <p:cNvPr id="39" name="TextBox 38"/>
              <p:cNvSpPr txBox="1"/>
              <p:nvPr/>
            </p:nvSpPr>
            <p:spPr>
              <a:xfrm>
                <a:off x="2994264" y="2698673"/>
                <a:ext cx="2673361"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charset="0"/>
                        </a:rPr>
                        <m:t>𝑒</m:t>
                      </m:r>
                      <m:d>
                        <m:dPr>
                          <m:ctrlPr>
                            <a:rPr lang="en-US" b="0" i="1" smtClean="0">
                              <a:latin typeface="Cambria Math" charset="0"/>
                            </a:rPr>
                          </m:ctrlPr>
                        </m:dPr>
                        <m:e>
                          <m:r>
                            <a:rPr lang="en-US" b="0" i="1" smtClean="0">
                              <a:latin typeface="Cambria Math" charset="0"/>
                            </a:rPr>
                            <m:t>𝑊𝑢𝑥𝑖</m:t>
                          </m:r>
                          <m:r>
                            <a:rPr lang="en-US" b="0" i="1" smtClean="0">
                              <a:latin typeface="Cambria Math" charset="0"/>
                            </a:rPr>
                            <m:t>, </m:t>
                          </m:r>
                          <m:r>
                            <a:rPr lang="en-US" b="0" i="1" smtClean="0">
                              <a:latin typeface="Cambria Math" charset="0"/>
                            </a:rPr>
                            <m:t>𝑁𝑎𝑛𝑗𝑖𝑛𝑔</m:t>
                          </m:r>
                        </m:e>
                      </m:d>
                      <m:r>
                        <a:rPr lang="en-US" b="0" i="1" smtClean="0">
                          <a:latin typeface="Cambria Math" charset="0"/>
                        </a:rPr>
                        <m:t>=</m:t>
                      </m:r>
                      <m:r>
                        <a:rPr lang="en-US" b="1" i="1" smtClean="0">
                          <a:solidFill>
                            <a:srgbClr val="FF0000"/>
                          </a:solidFill>
                          <a:latin typeface="Cambria Math" charset="0"/>
                        </a:rPr>
                        <m:t>𝟎</m:t>
                      </m:r>
                      <m:r>
                        <a:rPr lang="en-US" b="1" i="1" smtClean="0">
                          <a:solidFill>
                            <a:srgbClr val="FF0000"/>
                          </a:solidFill>
                          <a:latin typeface="Cambria Math" charset="0"/>
                        </a:rPr>
                        <m:t>.</m:t>
                      </m:r>
                      <m:r>
                        <a:rPr lang="en-US" b="1" i="1" smtClean="0">
                          <a:solidFill>
                            <a:srgbClr val="FF0000"/>
                          </a:solidFill>
                          <a:latin typeface="Cambria Math" charset="0"/>
                        </a:rPr>
                        <m:t>𝟐𝟗</m:t>
                      </m:r>
                    </m:oMath>
                  </m:oMathPara>
                </a14:m>
                <a:endParaRPr lang="en-US" b="1" dirty="0">
                  <a:solidFill>
                    <a:srgbClr val="FF000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994264" y="2698673"/>
                <a:ext cx="2673361" cy="276999"/>
              </a:xfrm>
              <a:prstGeom prst="rect">
                <a:avLst/>
              </a:prstGeom>
              <a:blipFill rotWithShape="0">
                <a:blip r:embed="rId2"/>
                <a:stretch>
                  <a:fillRect l="-683" r="-1822" b="-33333"/>
                </a:stretch>
              </a:blipFill>
            </p:spPr>
            <p:txBody>
              <a:bodyPr/>
              <a:lstStyle/>
              <a:p>
                <a:r>
                  <a:rPr lang="en-US">
                    <a:noFill/>
                  </a:rPr>
                  <a:t> </a:t>
                </a:r>
              </a:p>
            </p:txBody>
          </p:sp>
        </mc:Fallback>
      </mc:AlternateContent>
      <p:sp>
        <p:nvSpPr>
          <p:cNvPr id="42" name="TextBox 41"/>
          <p:cNvSpPr txBox="1"/>
          <p:nvPr/>
        </p:nvSpPr>
        <p:spPr>
          <a:xfrm>
            <a:off x="5520843" y="5673474"/>
            <a:ext cx="458780" cy="276999"/>
          </a:xfrm>
          <a:prstGeom prst="rect">
            <a:avLst/>
          </a:prstGeom>
          <a:noFill/>
        </p:spPr>
        <p:txBody>
          <a:bodyPr wrap="none" rtlCol="0">
            <a:spAutoFit/>
          </a:bodyPr>
          <a:lstStyle/>
          <a:p>
            <a:r>
              <a:rPr lang="en-US" sz="1200" dirty="0" smtClean="0"/>
              <a:t>0.62</a:t>
            </a:r>
            <a:endParaRPr lang="en-US" sz="1200" dirty="0"/>
          </a:p>
        </p:txBody>
      </p:sp>
      <p:sp>
        <p:nvSpPr>
          <p:cNvPr id="34" name="TextBox 33"/>
          <p:cNvSpPr txBox="1"/>
          <p:nvPr/>
        </p:nvSpPr>
        <p:spPr>
          <a:xfrm>
            <a:off x="2808521" y="3834518"/>
            <a:ext cx="458780" cy="276999"/>
          </a:xfrm>
          <a:prstGeom prst="rect">
            <a:avLst/>
          </a:prstGeom>
          <a:noFill/>
        </p:spPr>
        <p:txBody>
          <a:bodyPr wrap="none" rtlCol="0">
            <a:spAutoFit/>
          </a:bodyPr>
          <a:lstStyle/>
          <a:p>
            <a:r>
              <a:rPr lang="en-US" sz="1200" dirty="0" smtClean="0"/>
              <a:t>1.01</a:t>
            </a:r>
            <a:endParaRPr lang="en-US" sz="1200" dirty="0"/>
          </a:p>
        </p:txBody>
      </p:sp>
      <p:sp>
        <p:nvSpPr>
          <p:cNvPr id="35" name="TextBox 34"/>
          <p:cNvSpPr txBox="1"/>
          <p:nvPr/>
        </p:nvSpPr>
        <p:spPr>
          <a:xfrm>
            <a:off x="3441496" y="4065093"/>
            <a:ext cx="458780" cy="276999"/>
          </a:xfrm>
          <a:prstGeom prst="rect">
            <a:avLst/>
          </a:prstGeom>
          <a:noFill/>
        </p:spPr>
        <p:txBody>
          <a:bodyPr wrap="none" rtlCol="0">
            <a:spAutoFit/>
          </a:bodyPr>
          <a:lstStyle/>
          <a:p>
            <a:r>
              <a:rPr lang="en-US" sz="1200" dirty="0" smtClean="0"/>
              <a:t>1.01</a:t>
            </a:r>
            <a:endParaRPr lang="en-US" sz="1200" dirty="0"/>
          </a:p>
        </p:txBody>
      </p:sp>
      <p:sp>
        <p:nvSpPr>
          <p:cNvPr id="36" name="TextBox 35"/>
          <p:cNvSpPr txBox="1"/>
          <p:nvPr/>
        </p:nvSpPr>
        <p:spPr>
          <a:xfrm>
            <a:off x="4106093" y="4704384"/>
            <a:ext cx="458780" cy="276999"/>
          </a:xfrm>
          <a:prstGeom prst="rect">
            <a:avLst/>
          </a:prstGeom>
          <a:noFill/>
        </p:spPr>
        <p:txBody>
          <a:bodyPr wrap="none" rtlCol="0">
            <a:spAutoFit/>
          </a:bodyPr>
          <a:lstStyle/>
          <a:p>
            <a:r>
              <a:rPr lang="en-US" sz="1200" dirty="0" smtClean="0"/>
              <a:t>1.01</a:t>
            </a:r>
            <a:endParaRPr lang="en-US" sz="1200" dirty="0"/>
          </a:p>
        </p:txBody>
      </p:sp>
      <p:sp>
        <p:nvSpPr>
          <p:cNvPr id="37" name="TextBox 36"/>
          <p:cNvSpPr txBox="1"/>
          <p:nvPr/>
        </p:nvSpPr>
        <p:spPr>
          <a:xfrm>
            <a:off x="4903623" y="5036206"/>
            <a:ext cx="458780" cy="276999"/>
          </a:xfrm>
          <a:prstGeom prst="rect">
            <a:avLst/>
          </a:prstGeom>
          <a:noFill/>
        </p:spPr>
        <p:txBody>
          <a:bodyPr wrap="none" rtlCol="0">
            <a:spAutoFit/>
          </a:bodyPr>
          <a:lstStyle/>
          <a:p>
            <a:r>
              <a:rPr lang="en-US" sz="1200" dirty="0" smtClean="0"/>
              <a:t>1.01</a:t>
            </a:r>
            <a:endParaRPr lang="en-US" sz="1200" dirty="0"/>
          </a:p>
        </p:txBody>
      </p:sp>
      <p:sp>
        <p:nvSpPr>
          <p:cNvPr id="25"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33" name="Straight Connector 3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38"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40" name="TextBox 39"/>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8689722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267948" y="5685505"/>
            <a:ext cx="287924" cy="3062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6" name="Oval 5"/>
          <p:cNvSpPr/>
          <p:nvPr/>
        </p:nvSpPr>
        <p:spPr>
          <a:xfrm>
            <a:off x="5067896" y="5416871"/>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7" name="Oval 6"/>
          <p:cNvSpPr/>
          <p:nvPr/>
        </p:nvSpPr>
        <p:spPr>
          <a:xfrm>
            <a:off x="4652828" y="4889410"/>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8" name="Oval 7"/>
          <p:cNvSpPr/>
          <p:nvPr/>
        </p:nvSpPr>
        <p:spPr>
          <a:xfrm>
            <a:off x="4063965" y="4442275"/>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9" name="Oval 8"/>
          <p:cNvSpPr/>
          <p:nvPr/>
        </p:nvSpPr>
        <p:spPr>
          <a:xfrm>
            <a:off x="3327452" y="3607026"/>
            <a:ext cx="147224" cy="1565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10" name="Oval 9"/>
          <p:cNvSpPr/>
          <p:nvPr/>
        </p:nvSpPr>
        <p:spPr>
          <a:xfrm>
            <a:off x="2335202" y="3867817"/>
            <a:ext cx="188196" cy="2001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cxnSp>
        <p:nvCxnSpPr>
          <p:cNvPr id="16" name="Straight Connector 15"/>
          <p:cNvCxnSpPr>
            <a:stCxn id="10" idx="6"/>
            <a:endCxn id="9" idx="3"/>
          </p:cNvCxnSpPr>
          <p:nvPr/>
        </p:nvCxnSpPr>
        <p:spPr>
          <a:xfrm flipV="1">
            <a:off x="2523398" y="3740676"/>
            <a:ext cx="825615" cy="2272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8" idx="1"/>
          </p:cNvCxnSpPr>
          <p:nvPr/>
        </p:nvCxnSpPr>
        <p:spPr>
          <a:xfrm>
            <a:off x="3453115" y="3740676"/>
            <a:ext cx="633869" cy="7260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5"/>
            <a:endCxn id="7" idx="1"/>
          </p:cNvCxnSpPr>
          <p:nvPr/>
        </p:nvCxnSpPr>
        <p:spPr>
          <a:xfrm>
            <a:off x="4198133" y="4584968"/>
            <a:ext cx="477713" cy="3289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6" idx="1"/>
          </p:cNvCxnSpPr>
          <p:nvPr/>
        </p:nvCxnSpPr>
        <p:spPr>
          <a:xfrm>
            <a:off x="4786994" y="5032103"/>
            <a:ext cx="303920" cy="4092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5"/>
            <a:endCxn id="5" idx="2"/>
          </p:cNvCxnSpPr>
          <p:nvPr/>
        </p:nvCxnSpPr>
        <p:spPr>
          <a:xfrm>
            <a:off x="5202062" y="5559564"/>
            <a:ext cx="1065886" cy="279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087" y="3586404"/>
            <a:ext cx="662361" cy="276999"/>
          </a:xfrm>
          <a:prstGeom prst="rect">
            <a:avLst/>
          </a:prstGeom>
          <a:noFill/>
        </p:spPr>
        <p:txBody>
          <a:bodyPr wrap="none" rtlCol="0">
            <a:spAutoFit/>
          </a:bodyPr>
          <a:lstStyle/>
          <a:p>
            <a:r>
              <a:rPr lang="en-US" sz="1200"/>
              <a:t>Nanjing</a:t>
            </a:r>
          </a:p>
        </p:txBody>
      </p:sp>
      <p:sp>
        <p:nvSpPr>
          <p:cNvPr id="28" name="TextBox 27"/>
          <p:cNvSpPr txBox="1"/>
          <p:nvPr/>
        </p:nvSpPr>
        <p:spPr>
          <a:xfrm>
            <a:off x="3029141" y="3345416"/>
            <a:ext cx="792205" cy="276999"/>
          </a:xfrm>
          <a:prstGeom prst="rect">
            <a:avLst/>
          </a:prstGeom>
          <a:noFill/>
        </p:spPr>
        <p:txBody>
          <a:bodyPr wrap="none" rtlCol="0">
            <a:spAutoFit/>
          </a:bodyPr>
          <a:lstStyle/>
          <a:p>
            <a:r>
              <a:rPr lang="en-US" sz="1200" dirty="0"/>
              <a:t>Zhenjiang</a:t>
            </a:r>
          </a:p>
        </p:txBody>
      </p:sp>
      <p:sp>
        <p:nvSpPr>
          <p:cNvPr id="29" name="TextBox 28"/>
          <p:cNvSpPr txBox="1"/>
          <p:nvPr/>
        </p:nvSpPr>
        <p:spPr>
          <a:xfrm>
            <a:off x="4028062" y="4175853"/>
            <a:ext cx="875561" cy="276999"/>
          </a:xfrm>
          <a:prstGeom prst="rect">
            <a:avLst/>
          </a:prstGeom>
          <a:noFill/>
        </p:spPr>
        <p:txBody>
          <a:bodyPr wrap="none" rtlCol="0">
            <a:spAutoFit/>
          </a:bodyPr>
          <a:lstStyle/>
          <a:p>
            <a:r>
              <a:rPr lang="en-US" sz="1200" dirty="0"/>
              <a:t>Changzhou</a:t>
            </a:r>
          </a:p>
        </p:txBody>
      </p:sp>
      <p:sp>
        <p:nvSpPr>
          <p:cNvPr id="30" name="TextBox 29"/>
          <p:cNvSpPr txBox="1"/>
          <p:nvPr/>
        </p:nvSpPr>
        <p:spPr>
          <a:xfrm>
            <a:off x="4713194" y="4646174"/>
            <a:ext cx="499176" cy="276999"/>
          </a:xfrm>
          <a:prstGeom prst="rect">
            <a:avLst/>
          </a:prstGeom>
          <a:noFill/>
        </p:spPr>
        <p:txBody>
          <a:bodyPr wrap="none" rtlCol="0">
            <a:spAutoFit/>
          </a:bodyPr>
          <a:lstStyle/>
          <a:p>
            <a:r>
              <a:rPr lang="en-US" sz="1200"/>
              <a:t>Wuxi</a:t>
            </a:r>
          </a:p>
        </p:txBody>
      </p:sp>
      <p:sp>
        <p:nvSpPr>
          <p:cNvPr id="31" name="TextBox 30"/>
          <p:cNvSpPr txBox="1"/>
          <p:nvPr/>
        </p:nvSpPr>
        <p:spPr>
          <a:xfrm>
            <a:off x="4463987" y="5422135"/>
            <a:ext cx="638316" cy="276999"/>
          </a:xfrm>
          <a:prstGeom prst="rect">
            <a:avLst/>
          </a:prstGeom>
          <a:noFill/>
        </p:spPr>
        <p:txBody>
          <a:bodyPr wrap="none" rtlCol="0">
            <a:spAutoFit/>
          </a:bodyPr>
          <a:lstStyle/>
          <a:p>
            <a:r>
              <a:rPr lang="en-US" sz="1200" dirty="0"/>
              <a:t>Suzhou</a:t>
            </a:r>
          </a:p>
        </p:txBody>
      </p:sp>
      <p:sp>
        <p:nvSpPr>
          <p:cNvPr id="32" name="TextBox 31"/>
          <p:cNvSpPr txBox="1"/>
          <p:nvPr/>
        </p:nvSpPr>
        <p:spPr>
          <a:xfrm>
            <a:off x="6060692" y="5416871"/>
            <a:ext cx="750526" cy="276999"/>
          </a:xfrm>
          <a:prstGeom prst="rect">
            <a:avLst/>
          </a:prstGeom>
          <a:noFill/>
        </p:spPr>
        <p:txBody>
          <a:bodyPr wrap="none" rtlCol="0">
            <a:spAutoFit/>
          </a:bodyPr>
          <a:lstStyle/>
          <a:p>
            <a:r>
              <a:rPr lang="en-US" sz="1200"/>
              <a:t>Shanghai</a:t>
            </a:r>
          </a:p>
        </p:txBody>
      </p:sp>
      <p:sp>
        <p:nvSpPr>
          <p:cNvPr id="34" name="TextBox 33"/>
          <p:cNvSpPr txBox="1"/>
          <p:nvPr/>
        </p:nvSpPr>
        <p:spPr>
          <a:xfrm>
            <a:off x="2808521" y="3834518"/>
            <a:ext cx="458780" cy="276999"/>
          </a:xfrm>
          <a:prstGeom prst="rect">
            <a:avLst/>
          </a:prstGeom>
          <a:noFill/>
        </p:spPr>
        <p:txBody>
          <a:bodyPr wrap="none" rtlCol="0">
            <a:spAutoFit/>
          </a:bodyPr>
          <a:lstStyle/>
          <a:p>
            <a:r>
              <a:rPr lang="en-US" sz="1200" dirty="0" smtClean="0"/>
              <a:t>1.30</a:t>
            </a:r>
            <a:endParaRPr lang="en-US" sz="1200" dirty="0"/>
          </a:p>
        </p:txBody>
      </p:sp>
      <p:sp>
        <p:nvSpPr>
          <p:cNvPr id="35" name="TextBox 34"/>
          <p:cNvSpPr txBox="1"/>
          <p:nvPr/>
        </p:nvSpPr>
        <p:spPr>
          <a:xfrm>
            <a:off x="3441496" y="4065093"/>
            <a:ext cx="458780" cy="276999"/>
          </a:xfrm>
          <a:prstGeom prst="rect">
            <a:avLst/>
          </a:prstGeom>
          <a:noFill/>
        </p:spPr>
        <p:txBody>
          <a:bodyPr wrap="none" rtlCol="0">
            <a:spAutoFit/>
          </a:bodyPr>
          <a:lstStyle/>
          <a:p>
            <a:r>
              <a:rPr lang="en-US" sz="1200" dirty="0" smtClean="0"/>
              <a:t>1.30</a:t>
            </a:r>
            <a:endParaRPr lang="en-US" sz="1200" dirty="0"/>
          </a:p>
        </p:txBody>
      </p:sp>
      <p:sp>
        <p:nvSpPr>
          <p:cNvPr id="36" name="TextBox 35"/>
          <p:cNvSpPr txBox="1"/>
          <p:nvPr/>
        </p:nvSpPr>
        <p:spPr>
          <a:xfrm>
            <a:off x="4106093" y="4704384"/>
            <a:ext cx="458780" cy="276999"/>
          </a:xfrm>
          <a:prstGeom prst="rect">
            <a:avLst/>
          </a:prstGeom>
          <a:noFill/>
        </p:spPr>
        <p:txBody>
          <a:bodyPr wrap="none" rtlCol="0">
            <a:spAutoFit/>
          </a:bodyPr>
          <a:lstStyle/>
          <a:p>
            <a:r>
              <a:rPr lang="en-US" sz="1200" dirty="0" smtClean="0"/>
              <a:t>1.30</a:t>
            </a:r>
            <a:endParaRPr lang="en-US" sz="1200" dirty="0"/>
          </a:p>
        </p:txBody>
      </p:sp>
      <p:sp>
        <p:nvSpPr>
          <p:cNvPr id="37" name="TextBox 36"/>
          <p:cNvSpPr txBox="1"/>
          <p:nvPr/>
        </p:nvSpPr>
        <p:spPr>
          <a:xfrm>
            <a:off x="4903623" y="5036206"/>
            <a:ext cx="458780" cy="276999"/>
          </a:xfrm>
          <a:prstGeom prst="rect">
            <a:avLst/>
          </a:prstGeom>
          <a:noFill/>
        </p:spPr>
        <p:txBody>
          <a:bodyPr wrap="none" rtlCol="0">
            <a:spAutoFit/>
          </a:bodyPr>
          <a:lstStyle/>
          <a:p>
            <a:r>
              <a:rPr lang="en-US" sz="1200" dirty="0" smtClean="0"/>
              <a:t>1.01</a:t>
            </a:r>
            <a:endParaRPr lang="en-US" sz="1200" dirty="0"/>
          </a:p>
        </p:txBody>
      </p:sp>
      <p:sp>
        <p:nvSpPr>
          <p:cNvPr id="38" name="TextBox 37"/>
          <p:cNvSpPr txBox="1"/>
          <p:nvPr/>
        </p:nvSpPr>
        <p:spPr>
          <a:xfrm>
            <a:off x="5520843" y="5673474"/>
            <a:ext cx="458780" cy="276999"/>
          </a:xfrm>
          <a:prstGeom prst="rect">
            <a:avLst/>
          </a:prstGeom>
          <a:noFill/>
        </p:spPr>
        <p:txBody>
          <a:bodyPr wrap="none" rtlCol="0">
            <a:spAutoFit/>
          </a:bodyPr>
          <a:lstStyle/>
          <a:p>
            <a:r>
              <a:rPr lang="en-US" sz="1200" dirty="0" smtClean="0"/>
              <a:t>0.62</a:t>
            </a:r>
            <a:endParaRPr lang="en-US" sz="1200" dirty="0"/>
          </a:p>
        </p:txBody>
      </p:sp>
      <mc:AlternateContent xmlns:mc="http://schemas.openxmlformats.org/markup-compatibility/2006" xmlns:a14="http://schemas.microsoft.com/office/drawing/2010/main">
        <mc:Choice Requires="a14">
          <p:sp>
            <p:nvSpPr>
              <p:cNvPr id="25" name="TextBox 24"/>
              <p:cNvSpPr txBox="1"/>
              <p:nvPr/>
            </p:nvSpPr>
            <p:spPr>
              <a:xfrm>
                <a:off x="2994264" y="2698673"/>
                <a:ext cx="2673361"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charset="0"/>
                        </a:rPr>
                        <m:t>𝑒</m:t>
                      </m:r>
                      <m:d>
                        <m:dPr>
                          <m:ctrlPr>
                            <a:rPr lang="en-US" b="0" i="1" smtClean="0">
                              <a:latin typeface="Cambria Math" charset="0"/>
                            </a:rPr>
                          </m:ctrlPr>
                        </m:dPr>
                        <m:e>
                          <m:r>
                            <a:rPr lang="en-US" b="0" i="1" smtClean="0">
                              <a:latin typeface="Cambria Math" charset="0"/>
                            </a:rPr>
                            <m:t>𝑊𝑢𝑥𝑖</m:t>
                          </m:r>
                          <m:r>
                            <a:rPr lang="en-US" b="0" i="1" smtClean="0">
                              <a:latin typeface="Cambria Math" charset="0"/>
                            </a:rPr>
                            <m:t>, </m:t>
                          </m:r>
                          <m:r>
                            <a:rPr lang="en-US" b="0" i="1" smtClean="0">
                              <a:latin typeface="Cambria Math" charset="0"/>
                            </a:rPr>
                            <m:t>𝑁𝑎𝑛𝑗𝑖𝑛𝑔</m:t>
                          </m:r>
                        </m:e>
                      </m:d>
                      <m:r>
                        <a:rPr lang="en-US" b="0" i="1" smtClean="0">
                          <a:latin typeface="Cambria Math" charset="0"/>
                        </a:rPr>
                        <m:t>=</m:t>
                      </m:r>
                      <m:r>
                        <a:rPr lang="en-US" b="1" i="1" smtClean="0">
                          <a:solidFill>
                            <a:srgbClr val="FF0000"/>
                          </a:solidFill>
                          <a:latin typeface="Cambria Math" charset="0"/>
                        </a:rPr>
                        <m:t>𝟎</m:t>
                      </m:r>
                      <m:r>
                        <a:rPr lang="en-US" b="1" i="1" smtClean="0">
                          <a:solidFill>
                            <a:srgbClr val="FF0000"/>
                          </a:solidFill>
                          <a:latin typeface="Cambria Math" charset="0"/>
                        </a:rPr>
                        <m:t>.</m:t>
                      </m:r>
                      <m:r>
                        <a:rPr lang="en-US" b="1" i="1" smtClean="0">
                          <a:solidFill>
                            <a:srgbClr val="FF0000"/>
                          </a:solidFill>
                          <a:latin typeface="Cambria Math" charset="0"/>
                        </a:rPr>
                        <m:t>𝟐𝟗</m:t>
                      </m:r>
                    </m:oMath>
                  </m:oMathPara>
                </a14:m>
                <a:endParaRPr lang="en-US" b="1" dirty="0">
                  <a:solidFill>
                    <a:srgbClr val="FF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994264" y="2698673"/>
                <a:ext cx="2673361" cy="276999"/>
              </a:xfrm>
              <a:prstGeom prst="rect">
                <a:avLst/>
              </a:prstGeom>
              <a:blipFill rotWithShape="0">
                <a:blip r:embed="rId2"/>
                <a:stretch>
                  <a:fillRect l="-683" r="-1822" b="-33333"/>
                </a:stretch>
              </a:blipFill>
            </p:spPr>
            <p:txBody>
              <a:bodyPr/>
              <a:lstStyle/>
              <a:p>
                <a:r>
                  <a:rPr lang="en-US">
                    <a:noFill/>
                  </a:rPr>
                  <a:t> </a:t>
                </a:r>
              </a:p>
            </p:txBody>
          </p:sp>
        </mc:Fallback>
      </mc:AlternateContent>
      <p:sp>
        <p:nvSpPr>
          <p:cNvPr id="33"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39" name="Straight Connector 38"/>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40"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41" name="TextBox 40"/>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1927839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TextBox 24"/>
              <p:cNvSpPr txBox="1"/>
              <p:nvPr/>
            </p:nvSpPr>
            <p:spPr>
              <a:xfrm>
                <a:off x="3066453" y="4058241"/>
                <a:ext cx="2646557"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b="0" i="0" smtClean="0">
                          <a:latin typeface="Cambria Math" charset="0"/>
                          <a:ea typeface="Calibri" charset="0"/>
                          <a:cs typeface="Calibri" charset="0"/>
                        </a:rPr>
                        <m:t>Operate</m:t>
                      </m:r>
                      <m:r>
                        <a:rPr lang="en-US" b="0" i="0" smtClean="0">
                          <a:latin typeface="Cambria Math" charset="0"/>
                          <a:ea typeface="Calibri" charset="0"/>
                          <a:cs typeface="Calibri" charset="0"/>
                        </a:rPr>
                        <m:t> </m:t>
                      </m:r>
                      <m:r>
                        <m:rPr>
                          <m:sty m:val="p"/>
                        </m:rPr>
                        <a:rPr lang="en-US" b="0" i="0" smtClean="0">
                          <a:latin typeface="Cambria Math" charset="0"/>
                          <a:ea typeface="Calibri" charset="0"/>
                          <a:cs typeface="Calibri" charset="0"/>
                        </a:rPr>
                        <m:t>for</m:t>
                      </m:r>
                      <m:r>
                        <a:rPr lang="en-US" b="0" i="0" smtClean="0">
                          <a:latin typeface="Cambria Math" charset="0"/>
                          <a:ea typeface="Calibri" charset="0"/>
                          <a:cs typeface="Calibri" charset="0"/>
                        </a:rPr>
                        <m:t> </m:t>
                      </m:r>
                      <m:r>
                        <m:rPr>
                          <m:sty m:val="p"/>
                        </m:rPr>
                        <a:rPr lang="en-US" b="0" i="0" smtClean="0">
                          <a:latin typeface="Cambria Math" charset="0"/>
                          <a:ea typeface="Calibri" charset="0"/>
                          <a:cs typeface="Calibri" charset="0"/>
                        </a:rPr>
                        <m:t>all</m:t>
                      </m:r>
                      <m:r>
                        <a:rPr lang="en-US" b="0" i="0" smtClean="0">
                          <a:latin typeface="Cambria Math" charset="0"/>
                          <a:ea typeface="Calibri" charset="0"/>
                          <a:cs typeface="Calibri" charset="0"/>
                        </a:rPr>
                        <m:t> </m:t>
                      </m:r>
                      <m:r>
                        <m:rPr>
                          <m:sty m:val="p"/>
                        </m:rPr>
                        <a:rPr lang="en-US" b="0" i="0" smtClean="0">
                          <a:latin typeface="Cambria Math" charset="0"/>
                          <a:ea typeface="Calibri" charset="0"/>
                          <a:cs typeface="Calibri" charset="0"/>
                        </a:rPr>
                        <m:t>city</m:t>
                      </m:r>
                      <m:r>
                        <a:rPr lang="en-US" b="0" i="0" smtClean="0">
                          <a:latin typeface="Cambria Math" charset="0"/>
                          <a:ea typeface="Calibri" charset="0"/>
                          <a:cs typeface="Calibri" charset="0"/>
                        </a:rPr>
                        <m:t> </m:t>
                      </m:r>
                      <m:r>
                        <m:rPr>
                          <m:sty m:val="p"/>
                        </m:rPr>
                        <a:rPr lang="en-US" b="0" i="0" smtClean="0">
                          <a:latin typeface="Cambria Math" charset="0"/>
                          <a:ea typeface="Calibri" charset="0"/>
                          <a:cs typeface="Calibri" charset="0"/>
                        </a:rPr>
                        <m:t>pairs</m:t>
                      </m:r>
                      <m:r>
                        <a:rPr lang="en-US" b="0" i="0" smtClean="0">
                          <a:latin typeface="Cambria Math" charset="0"/>
                          <a:ea typeface="Calibri" charset="0"/>
                          <a:cs typeface="Calibri" charset="0"/>
                        </a:rPr>
                        <m:t>…</m:t>
                      </m:r>
                    </m:oMath>
                  </m:oMathPara>
                </a14:m>
                <a:endParaRPr lang="en-US" b="1" dirty="0">
                  <a:solidFill>
                    <a:srgbClr val="FF0000"/>
                  </a:solidFill>
                  <a:latin typeface="Calibri" charset="0"/>
                  <a:ea typeface="Calibri" charset="0"/>
                  <a:cs typeface="Calibri"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066453" y="4058241"/>
                <a:ext cx="2646557" cy="276999"/>
              </a:xfrm>
              <a:prstGeom prst="rect">
                <a:avLst/>
              </a:prstGeom>
              <a:blipFill rotWithShape="0">
                <a:blip r:embed="rId2"/>
                <a:stretch>
                  <a:fillRect l="-2535" t="-146667" b="-180000"/>
                </a:stretch>
              </a:blipFill>
            </p:spPr>
            <p:txBody>
              <a:bodyPr/>
              <a:lstStyle/>
              <a:p>
                <a:r>
                  <a:rPr lang="en-US">
                    <a:noFill/>
                  </a:rPr>
                  <a:t> </a:t>
                </a:r>
              </a:p>
            </p:txBody>
          </p:sp>
        </mc:Fallback>
      </mc:AlternateContent>
      <p:sp>
        <p:nvSpPr>
          <p:cNvPr id="3"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4" name="Straight Connector 3"/>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5"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6" name="TextBox 5"/>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21171312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267948" y="5685505"/>
            <a:ext cx="287924" cy="3062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6" name="Oval 5"/>
          <p:cNvSpPr/>
          <p:nvPr/>
        </p:nvSpPr>
        <p:spPr>
          <a:xfrm>
            <a:off x="5067896" y="5416871"/>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7" name="Oval 6"/>
          <p:cNvSpPr/>
          <p:nvPr/>
        </p:nvSpPr>
        <p:spPr>
          <a:xfrm>
            <a:off x="4652828" y="4889410"/>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8" name="Oval 7"/>
          <p:cNvSpPr/>
          <p:nvPr/>
        </p:nvSpPr>
        <p:spPr>
          <a:xfrm>
            <a:off x="4063965" y="4442275"/>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9" name="Oval 8"/>
          <p:cNvSpPr/>
          <p:nvPr/>
        </p:nvSpPr>
        <p:spPr>
          <a:xfrm>
            <a:off x="3327452" y="3607026"/>
            <a:ext cx="147224" cy="1565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10" name="Oval 9"/>
          <p:cNvSpPr/>
          <p:nvPr/>
        </p:nvSpPr>
        <p:spPr>
          <a:xfrm>
            <a:off x="2335202" y="3867817"/>
            <a:ext cx="188196" cy="2001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cxnSp>
        <p:nvCxnSpPr>
          <p:cNvPr id="16" name="Straight Connector 15"/>
          <p:cNvCxnSpPr>
            <a:stCxn id="10" idx="6"/>
            <a:endCxn id="9" idx="3"/>
          </p:cNvCxnSpPr>
          <p:nvPr/>
        </p:nvCxnSpPr>
        <p:spPr>
          <a:xfrm flipV="1">
            <a:off x="2523398" y="3740676"/>
            <a:ext cx="825615" cy="22722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8" idx="1"/>
          </p:cNvCxnSpPr>
          <p:nvPr/>
        </p:nvCxnSpPr>
        <p:spPr>
          <a:xfrm>
            <a:off x="3453115" y="3740676"/>
            <a:ext cx="633869" cy="7260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5"/>
            <a:endCxn id="7" idx="1"/>
          </p:cNvCxnSpPr>
          <p:nvPr/>
        </p:nvCxnSpPr>
        <p:spPr>
          <a:xfrm>
            <a:off x="4198133" y="4584968"/>
            <a:ext cx="477713" cy="32892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6" idx="1"/>
          </p:cNvCxnSpPr>
          <p:nvPr/>
        </p:nvCxnSpPr>
        <p:spPr>
          <a:xfrm>
            <a:off x="4786994" y="5032103"/>
            <a:ext cx="303920" cy="4092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5"/>
            <a:endCxn id="5" idx="2"/>
          </p:cNvCxnSpPr>
          <p:nvPr/>
        </p:nvCxnSpPr>
        <p:spPr>
          <a:xfrm>
            <a:off x="5202062" y="5559564"/>
            <a:ext cx="1065886" cy="2790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087" y="3586404"/>
            <a:ext cx="662361" cy="276999"/>
          </a:xfrm>
          <a:prstGeom prst="rect">
            <a:avLst/>
          </a:prstGeom>
          <a:noFill/>
        </p:spPr>
        <p:txBody>
          <a:bodyPr wrap="none" rtlCol="0">
            <a:spAutoFit/>
          </a:bodyPr>
          <a:lstStyle/>
          <a:p>
            <a:r>
              <a:rPr lang="en-US" sz="1200"/>
              <a:t>Nanjing</a:t>
            </a:r>
          </a:p>
        </p:txBody>
      </p:sp>
      <p:sp>
        <p:nvSpPr>
          <p:cNvPr id="28" name="TextBox 27"/>
          <p:cNvSpPr txBox="1"/>
          <p:nvPr/>
        </p:nvSpPr>
        <p:spPr>
          <a:xfrm>
            <a:off x="3029141" y="3345416"/>
            <a:ext cx="792205" cy="276999"/>
          </a:xfrm>
          <a:prstGeom prst="rect">
            <a:avLst/>
          </a:prstGeom>
          <a:noFill/>
        </p:spPr>
        <p:txBody>
          <a:bodyPr wrap="none" rtlCol="0">
            <a:spAutoFit/>
          </a:bodyPr>
          <a:lstStyle/>
          <a:p>
            <a:r>
              <a:rPr lang="en-US" sz="1200" dirty="0"/>
              <a:t>Zhenjiang</a:t>
            </a:r>
          </a:p>
        </p:txBody>
      </p:sp>
      <p:sp>
        <p:nvSpPr>
          <p:cNvPr id="29" name="TextBox 28"/>
          <p:cNvSpPr txBox="1"/>
          <p:nvPr/>
        </p:nvSpPr>
        <p:spPr>
          <a:xfrm>
            <a:off x="4028062" y="4175853"/>
            <a:ext cx="875561" cy="276999"/>
          </a:xfrm>
          <a:prstGeom prst="rect">
            <a:avLst/>
          </a:prstGeom>
          <a:noFill/>
        </p:spPr>
        <p:txBody>
          <a:bodyPr wrap="none" rtlCol="0">
            <a:spAutoFit/>
          </a:bodyPr>
          <a:lstStyle/>
          <a:p>
            <a:r>
              <a:rPr lang="en-US" sz="1200" dirty="0"/>
              <a:t>Changzhou</a:t>
            </a:r>
          </a:p>
        </p:txBody>
      </p:sp>
      <p:sp>
        <p:nvSpPr>
          <p:cNvPr id="30" name="TextBox 29"/>
          <p:cNvSpPr txBox="1"/>
          <p:nvPr/>
        </p:nvSpPr>
        <p:spPr>
          <a:xfrm>
            <a:off x="4713194" y="4646174"/>
            <a:ext cx="499176" cy="276999"/>
          </a:xfrm>
          <a:prstGeom prst="rect">
            <a:avLst/>
          </a:prstGeom>
          <a:noFill/>
        </p:spPr>
        <p:txBody>
          <a:bodyPr wrap="none" rtlCol="0">
            <a:spAutoFit/>
          </a:bodyPr>
          <a:lstStyle/>
          <a:p>
            <a:r>
              <a:rPr lang="en-US" sz="1200"/>
              <a:t>Wuxi</a:t>
            </a:r>
          </a:p>
        </p:txBody>
      </p:sp>
      <p:sp>
        <p:nvSpPr>
          <p:cNvPr id="31" name="TextBox 30"/>
          <p:cNvSpPr txBox="1"/>
          <p:nvPr/>
        </p:nvSpPr>
        <p:spPr>
          <a:xfrm>
            <a:off x="4463987" y="5422135"/>
            <a:ext cx="638316" cy="276999"/>
          </a:xfrm>
          <a:prstGeom prst="rect">
            <a:avLst/>
          </a:prstGeom>
          <a:noFill/>
        </p:spPr>
        <p:txBody>
          <a:bodyPr wrap="none" rtlCol="0">
            <a:spAutoFit/>
          </a:bodyPr>
          <a:lstStyle/>
          <a:p>
            <a:r>
              <a:rPr lang="en-US" sz="1200" dirty="0"/>
              <a:t>Suzhou</a:t>
            </a:r>
          </a:p>
        </p:txBody>
      </p:sp>
      <p:sp>
        <p:nvSpPr>
          <p:cNvPr id="32" name="TextBox 31"/>
          <p:cNvSpPr txBox="1"/>
          <p:nvPr/>
        </p:nvSpPr>
        <p:spPr>
          <a:xfrm>
            <a:off x="6060692" y="5416871"/>
            <a:ext cx="750526" cy="276999"/>
          </a:xfrm>
          <a:prstGeom prst="rect">
            <a:avLst/>
          </a:prstGeom>
          <a:noFill/>
        </p:spPr>
        <p:txBody>
          <a:bodyPr wrap="none" rtlCol="0">
            <a:spAutoFit/>
          </a:bodyPr>
          <a:lstStyle/>
          <a:p>
            <a:r>
              <a:rPr lang="en-US" sz="1200"/>
              <a:t>Shanghai</a:t>
            </a:r>
          </a:p>
        </p:txBody>
      </p:sp>
      <p:sp>
        <p:nvSpPr>
          <p:cNvPr id="34" name="TextBox 33"/>
          <p:cNvSpPr txBox="1"/>
          <p:nvPr/>
        </p:nvSpPr>
        <p:spPr>
          <a:xfrm>
            <a:off x="2808521" y="3834518"/>
            <a:ext cx="458780" cy="276999"/>
          </a:xfrm>
          <a:prstGeom prst="rect">
            <a:avLst/>
          </a:prstGeom>
          <a:noFill/>
        </p:spPr>
        <p:txBody>
          <a:bodyPr wrap="none" rtlCol="0">
            <a:spAutoFit/>
          </a:bodyPr>
          <a:lstStyle/>
          <a:p>
            <a:r>
              <a:rPr lang="en-US" sz="1200" dirty="0" smtClean="0"/>
              <a:t>7.59</a:t>
            </a:r>
            <a:endParaRPr lang="en-US" sz="1200" dirty="0"/>
          </a:p>
        </p:txBody>
      </p:sp>
      <p:sp>
        <p:nvSpPr>
          <p:cNvPr id="35" name="TextBox 34"/>
          <p:cNvSpPr txBox="1"/>
          <p:nvPr/>
        </p:nvSpPr>
        <p:spPr>
          <a:xfrm>
            <a:off x="3441496" y="4065093"/>
            <a:ext cx="458780" cy="276999"/>
          </a:xfrm>
          <a:prstGeom prst="rect">
            <a:avLst/>
          </a:prstGeom>
          <a:noFill/>
        </p:spPr>
        <p:txBody>
          <a:bodyPr wrap="none" rtlCol="0">
            <a:spAutoFit/>
          </a:bodyPr>
          <a:lstStyle/>
          <a:p>
            <a:r>
              <a:rPr lang="en-US" sz="1200" dirty="0" smtClean="0"/>
              <a:t>3.78</a:t>
            </a:r>
            <a:endParaRPr lang="en-US" sz="1200" dirty="0"/>
          </a:p>
        </p:txBody>
      </p:sp>
      <p:sp>
        <p:nvSpPr>
          <p:cNvPr id="36" name="TextBox 35"/>
          <p:cNvSpPr txBox="1"/>
          <p:nvPr/>
        </p:nvSpPr>
        <p:spPr>
          <a:xfrm>
            <a:off x="4045933" y="4764544"/>
            <a:ext cx="537327" cy="276999"/>
          </a:xfrm>
          <a:prstGeom prst="rect">
            <a:avLst/>
          </a:prstGeom>
          <a:noFill/>
        </p:spPr>
        <p:txBody>
          <a:bodyPr wrap="none" rtlCol="0">
            <a:spAutoFit/>
          </a:bodyPr>
          <a:lstStyle/>
          <a:p>
            <a:r>
              <a:rPr lang="en-US" sz="1200" dirty="0" smtClean="0"/>
              <a:t>13.63</a:t>
            </a:r>
            <a:endParaRPr lang="en-US" sz="1200" dirty="0"/>
          </a:p>
        </p:txBody>
      </p:sp>
      <p:sp>
        <p:nvSpPr>
          <p:cNvPr id="37" name="TextBox 36"/>
          <p:cNvSpPr txBox="1"/>
          <p:nvPr/>
        </p:nvSpPr>
        <p:spPr>
          <a:xfrm>
            <a:off x="4903623" y="5036206"/>
            <a:ext cx="458780" cy="276999"/>
          </a:xfrm>
          <a:prstGeom prst="rect">
            <a:avLst/>
          </a:prstGeom>
          <a:noFill/>
        </p:spPr>
        <p:txBody>
          <a:bodyPr wrap="none" rtlCol="0">
            <a:spAutoFit/>
          </a:bodyPr>
          <a:lstStyle/>
          <a:p>
            <a:r>
              <a:rPr lang="en-US" sz="1200" dirty="0" smtClean="0"/>
              <a:t>5.01</a:t>
            </a:r>
            <a:endParaRPr lang="en-US" sz="1200" dirty="0"/>
          </a:p>
        </p:txBody>
      </p:sp>
      <p:sp>
        <p:nvSpPr>
          <p:cNvPr id="38" name="TextBox 37"/>
          <p:cNvSpPr txBox="1"/>
          <p:nvPr/>
        </p:nvSpPr>
        <p:spPr>
          <a:xfrm>
            <a:off x="5416741" y="5724124"/>
            <a:ext cx="458780" cy="276999"/>
          </a:xfrm>
          <a:prstGeom prst="rect">
            <a:avLst/>
          </a:prstGeom>
          <a:noFill/>
        </p:spPr>
        <p:txBody>
          <a:bodyPr wrap="none" rtlCol="0">
            <a:spAutoFit/>
          </a:bodyPr>
          <a:lstStyle/>
          <a:p>
            <a:r>
              <a:rPr lang="en-US" sz="1200" dirty="0" smtClean="0"/>
              <a:t>5.64</a:t>
            </a:r>
            <a:endParaRPr lang="en-US" sz="1200" dirty="0"/>
          </a:p>
        </p:txBody>
      </p:sp>
      <p:sp>
        <p:nvSpPr>
          <p:cNvPr id="25"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33" name="Straight Connector 3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39"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40" name="TextBox 39"/>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968522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a:xfrm>
            <a:off x="64008" y="82296"/>
            <a:ext cx="8229600" cy="765176"/>
          </a:xfrm>
        </p:spPr>
        <p:txBody>
          <a:bodyPr/>
          <a:lstStyle/>
          <a:p>
            <a:r>
              <a:rPr lang="en-US" altLang="zh-CN" sz="3200" b="1" dirty="0">
                <a:solidFill>
                  <a:srgbClr val="0D0D0D"/>
                </a:solidFill>
                <a:latin typeface="Calibri" charset="0"/>
                <a:ea typeface="Calibri" charset="0"/>
                <a:cs typeface="Calibri" charset="0"/>
              </a:rPr>
              <a:t>Result</a:t>
            </a:r>
            <a:r>
              <a:rPr lang="zh-CN" altLang="en-US" sz="3200" b="1" dirty="0">
                <a:solidFill>
                  <a:srgbClr val="0D0D0D"/>
                </a:solidFill>
                <a:latin typeface="Calibri" charset="0"/>
                <a:ea typeface="Calibri" charset="0"/>
                <a:cs typeface="Calibri" charset="0"/>
              </a:rPr>
              <a:t> </a:t>
            </a:r>
          </a:p>
        </p:txBody>
      </p:sp>
      <p:cxnSp>
        <p:nvCxnSpPr>
          <p:cNvPr id="3" name="Straight Connector 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pic>
        <p:nvPicPr>
          <p:cNvPr id="10" name="Picture 9" descr="Macintosh HD:Users:Dexter:Dropbox:High-speed:modelshp.png"/>
          <p:cNvPicPr/>
          <p:nvPr/>
        </p:nvPicPr>
        <p:blipFill>
          <a:blip r:embed="rId2">
            <a:extLst>
              <a:ext uri="{28A0092B-C50C-407E-A947-70E740481C1C}">
                <a14:useLocalDpi xmlns:a14="http://schemas.microsoft.com/office/drawing/2010/main" val="0"/>
              </a:ext>
            </a:extLst>
          </a:blip>
          <a:srcRect/>
          <a:stretch>
            <a:fillRect/>
          </a:stretch>
        </p:blipFill>
        <p:spPr bwMode="auto">
          <a:xfrm>
            <a:off x="527714" y="1335908"/>
            <a:ext cx="7901428" cy="4898647"/>
          </a:xfrm>
          <a:prstGeom prst="rect">
            <a:avLst/>
          </a:prstGeom>
          <a:noFill/>
          <a:ln>
            <a:noFill/>
          </a:ln>
        </p:spPr>
      </p:pic>
      <p:sp>
        <p:nvSpPr>
          <p:cNvPr id="5" name="TextBox 4"/>
          <p:cNvSpPr txBox="1"/>
          <p:nvPr/>
        </p:nvSpPr>
        <p:spPr>
          <a:xfrm>
            <a:off x="527714" y="1010818"/>
            <a:ext cx="3061854" cy="861774"/>
          </a:xfrm>
          <a:prstGeom prst="rect">
            <a:avLst/>
          </a:prstGeom>
          <a:noFill/>
        </p:spPr>
        <p:txBody>
          <a:bodyPr wrap="square" rtlCol="0">
            <a:spAutoFit/>
          </a:bodyPr>
          <a:lstStyle/>
          <a:p>
            <a:r>
              <a:rPr lang="en-US" b="1" dirty="0">
                <a:solidFill>
                  <a:srgbClr val="7030A0"/>
                </a:solidFill>
              </a:rPr>
              <a:t>Overall HSR </a:t>
            </a:r>
            <a:r>
              <a:rPr lang="en-US" b="1" dirty="0" smtClean="0">
                <a:solidFill>
                  <a:srgbClr val="7030A0"/>
                </a:solidFill>
              </a:rPr>
              <a:t>Network</a:t>
            </a:r>
            <a:endParaRPr lang="zh-CN" altLang="en-US" b="1" dirty="0" smtClean="0">
              <a:solidFill>
                <a:srgbClr val="7030A0"/>
              </a:solidFill>
            </a:endParaRPr>
          </a:p>
          <a:p>
            <a:r>
              <a:rPr lang="en-US" altLang="zh-CN" sz="1600" dirty="0" smtClean="0">
                <a:solidFill>
                  <a:srgbClr val="6F2FA1"/>
                </a:solidFill>
              </a:rPr>
              <a:t>Node</a:t>
            </a:r>
            <a:r>
              <a:rPr lang="zh-CN" altLang="en-US" sz="1600" dirty="0" smtClean="0">
                <a:solidFill>
                  <a:srgbClr val="6F2FA1"/>
                </a:solidFill>
              </a:rPr>
              <a:t> </a:t>
            </a:r>
            <a:r>
              <a:rPr lang="en-US" altLang="zh-CN" sz="1600" dirty="0" smtClean="0">
                <a:solidFill>
                  <a:srgbClr val="6F2FA1"/>
                </a:solidFill>
              </a:rPr>
              <a:t>size:</a:t>
            </a:r>
            <a:r>
              <a:rPr lang="zh-CN" altLang="en-US" sz="1600" dirty="0" smtClean="0">
                <a:solidFill>
                  <a:srgbClr val="6F2FA1"/>
                </a:solidFill>
              </a:rPr>
              <a:t> </a:t>
            </a:r>
            <a:r>
              <a:rPr lang="en-US" altLang="zh-CN" sz="1600" dirty="0" smtClean="0">
                <a:solidFill>
                  <a:srgbClr val="6F2FA1"/>
                </a:solidFill>
              </a:rPr>
              <a:t>Population</a:t>
            </a:r>
            <a:r>
              <a:rPr lang="zh-CN" altLang="en-US" sz="1600" dirty="0" smtClean="0">
                <a:solidFill>
                  <a:srgbClr val="6F2FA1"/>
                </a:solidFill>
              </a:rPr>
              <a:t> </a:t>
            </a:r>
            <a:r>
              <a:rPr lang="en-US" altLang="zh-CN" sz="1600" dirty="0" smtClean="0">
                <a:solidFill>
                  <a:srgbClr val="6F2FA1"/>
                </a:solidFill>
              </a:rPr>
              <a:t>of</a:t>
            </a:r>
            <a:r>
              <a:rPr lang="zh-CN" altLang="en-US" sz="1600" dirty="0" smtClean="0">
                <a:solidFill>
                  <a:srgbClr val="6F2FA1"/>
                </a:solidFill>
              </a:rPr>
              <a:t> </a:t>
            </a:r>
            <a:r>
              <a:rPr lang="en-US" altLang="zh-CN" sz="1600" dirty="0">
                <a:solidFill>
                  <a:srgbClr val="6F2FA1"/>
                </a:solidFill>
              </a:rPr>
              <a:t>C</a:t>
            </a:r>
            <a:r>
              <a:rPr lang="en-US" altLang="zh-CN" sz="1600" dirty="0" smtClean="0">
                <a:solidFill>
                  <a:srgbClr val="6F2FA1"/>
                </a:solidFill>
              </a:rPr>
              <a:t>ities</a:t>
            </a:r>
            <a:endParaRPr lang="zh-CN" altLang="en-US" sz="1600" dirty="0" smtClean="0">
              <a:solidFill>
                <a:srgbClr val="6F2FA1"/>
              </a:solidFill>
            </a:endParaRPr>
          </a:p>
          <a:p>
            <a:r>
              <a:rPr lang="en-US" altLang="zh-CN" sz="1600" dirty="0" smtClean="0">
                <a:solidFill>
                  <a:srgbClr val="6F2FA1"/>
                </a:solidFill>
              </a:rPr>
              <a:t>Edge</a:t>
            </a:r>
            <a:r>
              <a:rPr lang="zh-CN" altLang="en-US" sz="1600" dirty="0" smtClean="0">
                <a:solidFill>
                  <a:srgbClr val="6F2FA1"/>
                </a:solidFill>
              </a:rPr>
              <a:t> </a:t>
            </a:r>
            <a:r>
              <a:rPr lang="en-US" altLang="zh-CN" sz="1600" dirty="0" smtClean="0">
                <a:solidFill>
                  <a:srgbClr val="6F2FA1"/>
                </a:solidFill>
              </a:rPr>
              <a:t>width:</a:t>
            </a:r>
            <a:r>
              <a:rPr lang="zh-CN" altLang="en-US" sz="1600" dirty="0" smtClean="0">
                <a:solidFill>
                  <a:srgbClr val="6F2FA1"/>
                </a:solidFill>
              </a:rPr>
              <a:t> </a:t>
            </a:r>
            <a:r>
              <a:rPr lang="en-US" altLang="zh-CN" sz="1600" dirty="0" smtClean="0">
                <a:solidFill>
                  <a:srgbClr val="6F2FA1"/>
                </a:solidFill>
              </a:rPr>
              <a:t>Passenger</a:t>
            </a:r>
            <a:r>
              <a:rPr lang="zh-CN" altLang="en-US" sz="1600" dirty="0" smtClean="0">
                <a:solidFill>
                  <a:srgbClr val="6F2FA1"/>
                </a:solidFill>
              </a:rPr>
              <a:t> </a:t>
            </a:r>
            <a:r>
              <a:rPr lang="en-US" altLang="zh-CN" sz="1600" dirty="0" smtClean="0">
                <a:solidFill>
                  <a:srgbClr val="6F2FA1"/>
                </a:solidFill>
              </a:rPr>
              <a:t>Flow</a:t>
            </a:r>
            <a:endParaRPr lang="en-US" sz="1600" dirty="0">
              <a:solidFill>
                <a:srgbClr val="6F2FA1"/>
              </a:solidFill>
            </a:endParaRPr>
          </a:p>
        </p:txBody>
      </p:sp>
      <p:pic>
        <p:nvPicPr>
          <p:cNvPr id="12" name="Picture 11"/>
          <p:cNvPicPr/>
          <p:nvPr/>
        </p:nvPicPr>
        <p:blipFill rotWithShape="1">
          <a:blip r:embed="rId3" cstate="print">
            <a:extLst>
              <a:ext uri="{28A0092B-C50C-407E-A947-70E740481C1C}">
                <a14:useLocalDpi xmlns:a14="http://schemas.microsoft.com/office/drawing/2010/main" val="0"/>
              </a:ext>
            </a:extLst>
          </a:blip>
          <a:srcRect t="3342"/>
          <a:stretch/>
        </p:blipFill>
        <p:spPr bwMode="auto">
          <a:xfrm>
            <a:off x="2485546" y="2312033"/>
            <a:ext cx="5943596" cy="3621879"/>
          </a:xfrm>
          <a:prstGeom prst="rect">
            <a:avLst/>
          </a:prstGeom>
          <a:ln>
            <a:noFill/>
          </a:ln>
          <a:extLst>
            <a:ext uri="{53640926-AAD7-44d8-BBD7-CCE9431645EC}">
              <a14:shadowObscured xmlns:a14="http://schemas.microsoft.com/office/drawing/2010/main" xmlns=""/>
            </a:ext>
          </a:extLst>
        </p:spPr>
      </p:pic>
      <p:sp>
        <p:nvSpPr>
          <p:cNvPr id="14" name="TextBox 13"/>
          <p:cNvSpPr txBox="1"/>
          <p:nvPr/>
        </p:nvSpPr>
        <p:spPr>
          <a:xfrm>
            <a:off x="4322618" y="1010818"/>
            <a:ext cx="4106524" cy="1138773"/>
          </a:xfrm>
          <a:prstGeom prst="rect">
            <a:avLst/>
          </a:prstGeom>
          <a:noFill/>
        </p:spPr>
        <p:txBody>
          <a:bodyPr wrap="square" rtlCol="0">
            <a:spAutoFit/>
          </a:bodyPr>
          <a:lstStyle/>
          <a:p>
            <a:r>
              <a:rPr lang="en-US" altLang="zh-CN" b="1" dirty="0" smtClean="0">
                <a:solidFill>
                  <a:srgbClr val="7030A0"/>
                </a:solidFill>
              </a:rPr>
              <a:t>HSR</a:t>
            </a:r>
            <a:r>
              <a:rPr lang="zh-CN" altLang="en-US" b="1" dirty="0" smtClean="0">
                <a:solidFill>
                  <a:srgbClr val="7030A0"/>
                </a:solidFill>
              </a:rPr>
              <a:t> </a:t>
            </a:r>
            <a:r>
              <a:rPr lang="en-US" altLang="zh-CN" b="1" dirty="0" smtClean="0">
                <a:solidFill>
                  <a:srgbClr val="7030A0"/>
                </a:solidFill>
              </a:rPr>
              <a:t>Network</a:t>
            </a:r>
            <a:r>
              <a:rPr lang="zh-CN" altLang="en-US" b="1" dirty="0" smtClean="0">
                <a:solidFill>
                  <a:srgbClr val="7030A0"/>
                </a:solidFill>
              </a:rPr>
              <a:t> </a:t>
            </a:r>
            <a:r>
              <a:rPr lang="en-US" b="1" dirty="0" smtClean="0">
                <a:solidFill>
                  <a:srgbClr val="7030A0"/>
                </a:solidFill>
              </a:rPr>
              <a:t>within </a:t>
            </a:r>
            <a:r>
              <a:rPr lang="en-US" b="1" dirty="0">
                <a:solidFill>
                  <a:srgbClr val="7030A0"/>
                </a:solidFill>
              </a:rPr>
              <a:t>Yangtze River Delta and Yangtze River Downstream Plains </a:t>
            </a:r>
            <a:endParaRPr lang="zh-CN" altLang="en-US" b="1" dirty="0" smtClean="0">
              <a:solidFill>
                <a:srgbClr val="7030A0"/>
              </a:solidFill>
            </a:endParaRPr>
          </a:p>
          <a:p>
            <a:r>
              <a:rPr lang="en-US" altLang="zh-CN" sz="1600" dirty="0" smtClean="0">
                <a:solidFill>
                  <a:srgbClr val="6F2FA1"/>
                </a:solidFill>
              </a:rPr>
              <a:t>Node</a:t>
            </a:r>
            <a:r>
              <a:rPr lang="zh-CN" altLang="en-US" sz="1600" dirty="0" smtClean="0">
                <a:solidFill>
                  <a:srgbClr val="6F2FA1"/>
                </a:solidFill>
              </a:rPr>
              <a:t> </a:t>
            </a:r>
            <a:r>
              <a:rPr lang="en-US" altLang="zh-CN" sz="1600" dirty="0" smtClean="0">
                <a:solidFill>
                  <a:srgbClr val="6F2FA1"/>
                </a:solidFill>
              </a:rPr>
              <a:t>size:</a:t>
            </a:r>
            <a:r>
              <a:rPr lang="zh-CN" altLang="en-US" sz="1600" dirty="0" smtClean="0">
                <a:solidFill>
                  <a:srgbClr val="6F2FA1"/>
                </a:solidFill>
              </a:rPr>
              <a:t> </a:t>
            </a:r>
            <a:r>
              <a:rPr lang="en-US" altLang="zh-CN" sz="1600" dirty="0" smtClean="0">
                <a:solidFill>
                  <a:srgbClr val="6F2FA1"/>
                </a:solidFill>
              </a:rPr>
              <a:t>Population</a:t>
            </a:r>
            <a:r>
              <a:rPr lang="zh-CN" altLang="en-US" sz="1600" dirty="0" smtClean="0">
                <a:solidFill>
                  <a:srgbClr val="6F2FA1"/>
                </a:solidFill>
              </a:rPr>
              <a:t> </a:t>
            </a:r>
            <a:r>
              <a:rPr lang="en-US" altLang="zh-CN" sz="1600" dirty="0" smtClean="0">
                <a:solidFill>
                  <a:srgbClr val="6F2FA1"/>
                </a:solidFill>
              </a:rPr>
              <a:t>of</a:t>
            </a:r>
            <a:r>
              <a:rPr lang="zh-CN" altLang="en-US" sz="1600" dirty="0" smtClean="0">
                <a:solidFill>
                  <a:srgbClr val="6F2FA1"/>
                </a:solidFill>
              </a:rPr>
              <a:t> </a:t>
            </a:r>
            <a:r>
              <a:rPr lang="en-US" altLang="zh-CN" sz="1600" dirty="0">
                <a:solidFill>
                  <a:srgbClr val="6F2FA1"/>
                </a:solidFill>
              </a:rPr>
              <a:t>C</a:t>
            </a:r>
            <a:r>
              <a:rPr lang="en-US" altLang="zh-CN" sz="1600" dirty="0" smtClean="0">
                <a:solidFill>
                  <a:srgbClr val="6F2FA1"/>
                </a:solidFill>
              </a:rPr>
              <a:t>ities</a:t>
            </a:r>
            <a:endParaRPr lang="zh-CN" altLang="en-US" sz="1600" dirty="0" smtClean="0">
              <a:solidFill>
                <a:srgbClr val="6F2FA1"/>
              </a:solidFill>
            </a:endParaRPr>
          </a:p>
          <a:p>
            <a:r>
              <a:rPr lang="en-US" altLang="zh-CN" sz="1600" dirty="0" smtClean="0">
                <a:solidFill>
                  <a:srgbClr val="6F2FA1"/>
                </a:solidFill>
              </a:rPr>
              <a:t>Edge</a:t>
            </a:r>
            <a:r>
              <a:rPr lang="zh-CN" altLang="en-US" sz="1600" dirty="0" smtClean="0">
                <a:solidFill>
                  <a:srgbClr val="6F2FA1"/>
                </a:solidFill>
              </a:rPr>
              <a:t> </a:t>
            </a:r>
            <a:r>
              <a:rPr lang="en-US" altLang="zh-CN" sz="1600" dirty="0" smtClean="0">
                <a:solidFill>
                  <a:srgbClr val="6F2FA1"/>
                </a:solidFill>
              </a:rPr>
              <a:t>width:</a:t>
            </a:r>
            <a:r>
              <a:rPr lang="zh-CN" altLang="en-US" sz="1600" dirty="0" smtClean="0">
                <a:solidFill>
                  <a:srgbClr val="6F2FA1"/>
                </a:solidFill>
              </a:rPr>
              <a:t> </a:t>
            </a:r>
            <a:r>
              <a:rPr lang="en-US" altLang="zh-CN" sz="1600" dirty="0" smtClean="0">
                <a:solidFill>
                  <a:srgbClr val="6F2FA1"/>
                </a:solidFill>
              </a:rPr>
              <a:t>Passenger</a:t>
            </a:r>
            <a:r>
              <a:rPr lang="zh-CN" altLang="en-US" sz="1600" dirty="0" smtClean="0">
                <a:solidFill>
                  <a:srgbClr val="6F2FA1"/>
                </a:solidFill>
              </a:rPr>
              <a:t> </a:t>
            </a:r>
            <a:r>
              <a:rPr lang="en-US" altLang="zh-CN" sz="1600" dirty="0" smtClean="0">
                <a:solidFill>
                  <a:srgbClr val="6F2FA1"/>
                </a:solidFill>
              </a:rPr>
              <a:t>Flow</a:t>
            </a:r>
            <a:endParaRPr lang="en-US" sz="1600" dirty="0">
              <a:solidFill>
                <a:srgbClr val="6F2FA1"/>
              </a:solidFill>
            </a:endParaRPr>
          </a:p>
        </p:txBody>
      </p:sp>
    </p:spTree>
    <p:extLst>
      <p:ext uri="{BB962C8B-B14F-4D97-AF65-F5344CB8AC3E}">
        <p14:creationId xmlns:p14="http://schemas.microsoft.com/office/powerpoint/2010/main" val="6614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a:xfrm>
            <a:off x="64008" y="82296"/>
            <a:ext cx="8229600" cy="765176"/>
          </a:xfrm>
        </p:spPr>
        <p:txBody>
          <a:bodyPr/>
          <a:lstStyle/>
          <a:p>
            <a:r>
              <a:rPr lang="en-US" altLang="zh-CN" sz="3200" b="1" dirty="0">
                <a:solidFill>
                  <a:srgbClr val="0D0D0D"/>
                </a:solidFill>
                <a:latin typeface="Calibri" charset="0"/>
                <a:ea typeface="Calibri" charset="0"/>
                <a:cs typeface="Calibri" charset="0"/>
              </a:rPr>
              <a:t>Result</a:t>
            </a:r>
            <a:r>
              <a:rPr lang="zh-CN" altLang="en-US" sz="3200" b="1" dirty="0">
                <a:solidFill>
                  <a:srgbClr val="0D0D0D"/>
                </a:solidFill>
                <a:latin typeface="Calibri" charset="0"/>
                <a:ea typeface="Calibri" charset="0"/>
                <a:cs typeface="Calibri" charset="0"/>
              </a:rPr>
              <a:t> </a:t>
            </a:r>
          </a:p>
        </p:txBody>
      </p:sp>
      <p:cxnSp>
        <p:nvCxnSpPr>
          <p:cNvPr id="3" name="Straight Connector 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pic>
        <p:nvPicPr>
          <p:cNvPr id="10" name="Picture 9" descr="Macintosh HD:Users:Dexter:Dropbox:High-speed:modelshp.png"/>
          <p:cNvPicPr/>
          <p:nvPr/>
        </p:nvPicPr>
        <p:blipFill>
          <a:blip r:embed="rId2">
            <a:extLst>
              <a:ext uri="{28A0092B-C50C-407E-A947-70E740481C1C}">
                <a14:useLocalDpi xmlns:a14="http://schemas.microsoft.com/office/drawing/2010/main" val="0"/>
              </a:ext>
            </a:extLst>
          </a:blip>
          <a:srcRect/>
          <a:stretch>
            <a:fillRect/>
          </a:stretch>
        </p:blipFill>
        <p:spPr bwMode="auto">
          <a:xfrm>
            <a:off x="527714" y="1335908"/>
            <a:ext cx="7901428" cy="4898647"/>
          </a:xfrm>
          <a:prstGeom prst="rect">
            <a:avLst/>
          </a:prstGeom>
          <a:noFill/>
          <a:ln>
            <a:noFill/>
          </a:ln>
        </p:spPr>
      </p:pic>
      <p:sp>
        <p:nvSpPr>
          <p:cNvPr id="5" name="TextBox 4"/>
          <p:cNvSpPr txBox="1"/>
          <p:nvPr/>
        </p:nvSpPr>
        <p:spPr>
          <a:xfrm>
            <a:off x="527714" y="1010818"/>
            <a:ext cx="3061854" cy="861774"/>
          </a:xfrm>
          <a:prstGeom prst="rect">
            <a:avLst/>
          </a:prstGeom>
          <a:noFill/>
        </p:spPr>
        <p:txBody>
          <a:bodyPr wrap="square" rtlCol="0">
            <a:spAutoFit/>
          </a:bodyPr>
          <a:lstStyle/>
          <a:p>
            <a:r>
              <a:rPr lang="en-US" b="1" dirty="0">
                <a:solidFill>
                  <a:srgbClr val="7030A0"/>
                </a:solidFill>
              </a:rPr>
              <a:t>Overall HSR </a:t>
            </a:r>
            <a:r>
              <a:rPr lang="en-US" b="1" dirty="0" smtClean="0">
                <a:solidFill>
                  <a:srgbClr val="7030A0"/>
                </a:solidFill>
              </a:rPr>
              <a:t>Network</a:t>
            </a:r>
            <a:endParaRPr lang="zh-CN" altLang="en-US" b="1" dirty="0" smtClean="0">
              <a:solidFill>
                <a:srgbClr val="7030A0"/>
              </a:solidFill>
            </a:endParaRPr>
          </a:p>
          <a:p>
            <a:r>
              <a:rPr lang="en-US" altLang="zh-CN" sz="1600" dirty="0" smtClean="0">
                <a:solidFill>
                  <a:srgbClr val="6F2FA1"/>
                </a:solidFill>
              </a:rPr>
              <a:t>Node</a:t>
            </a:r>
            <a:r>
              <a:rPr lang="zh-CN" altLang="en-US" sz="1600" dirty="0" smtClean="0">
                <a:solidFill>
                  <a:srgbClr val="6F2FA1"/>
                </a:solidFill>
              </a:rPr>
              <a:t> </a:t>
            </a:r>
            <a:r>
              <a:rPr lang="en-US" altLang="zh-CN" sz="1600" dirty="0" smtClean="0">
                <a:solidFill>
                  <a:srgbClr val="6F2FA1"/>
                </a:solidFill>
              </a:rPr>
              <a:t>size:</a:t>
            </a:r>
            <a:r>
              <a:rPr lang="zh-CN" altLang="en-US" sz="1600" dirty="0" smtClean="0">
                <a:solidFill>
                  <a:srgbClr val="6F2FA1"/>
                </a:solidFill>
              </a:rPr>
              <a:t> </a:t>
            </a:r>
            <a:r>
              <a:rPr lang="en-US" altLang="zh-CN" sz="1600" dirty="0" smtClean="0">
                <a:solidFill>
                  <a:srgbClr val="6F2FA1"/>
                </a:solidFill>
              </a:rPr>
              <a:t>Population</a:t>
            </a:r>
            <a:r>
              <a:rPr lang="zh-CN" altLang="en-US" sz="1600" dirty="0" smtClean="0">
                <a:solidFill>
                  <a:srgbClr val="6F2FA1"/>
                </a:solidFill>
              </a:rPr>
              <a:t> </a:t>
            </a:r>
            <a:r>
              <a:rPr lang="en-US" altLang="zh-CN" sz="1600" dirty="0" smtClean="0">
                <a:solidFill>
                  <a:srgbClr val="6F2FA1"/>
                </a:solidFill>
              </a:rPr>
              <a:t>of</a:t>
            </a:r>
            <a:r>
              <a:rPr lang="zh-CN" altLang="en-US" sz="1600" dirty="0" smtClean="0">
                <a:solidFill>
                  <a:srgbClr val="6F2FA1"/>
                </a:solidFill>
              </a:rPr>
              <a:t> </a:t>
            </a:r>
            <a:r>
              <a:rPr lang="en-US" altLang="zh-CN" sz="1600" dirty="0">
                <a:solidFill>
                  <a:srgbClr val="6F2FA1"/>
                </a:solidFill>
              </a:rPr>
              <a:t>C</a:t>
            </a:r>
            <a:r>
              <a:rPr lang="en-US" altLang="zh-CN" sz="1600" dirty="0" smtClean="0">
                <a:solidFill>
                  <a:srgbClr val="6F2FA1"/>
                </a:solidFill>
              </a:rPr>
              <a:t>ities</a:t>
            </a:r>
            <a:endParaRPr lang="zh-CN" altLang="en-US" sz="1600" dirty="0" smtClean="0">
              <a:solidFill>
                <a:srgbClr val="6F2FA1"/>
              </a:solidFill>
            </a:endParaRPr>
          </a:p>
          <a:p>
            <a:r>
              <a:rPr lang="en-US" altLang="zh-CN" sz="1600" dirty="0" smtClean="0">
                <a:solidFill>
                  <a:srgbClr val="6F2FA1"/>
                </a:solidFill>
              </a:rPr>
              <a:t>Edge</a:t>
            </a:r>
            <a:r>
              <a:rPr lang="zh-CN" altLang="en-US" sz="1600" dirty="0" smtClean="0">
                <a:solidFill>
                  <a:srgbClr val="6F2FA1"/>
                </a:solidFill>
              </a:rPr>
              <a:t> </a:t>
            </a:r>
            <a:r>
              <a:rPr lang="en-US" altLang="zh-CN" sz="1600" dirty="0" smtClean="0">
                <a:solidFill>
                  <a:srgbClr val="6F2FA1"/>
                </a:solidFill>
              </a:rPr>
              <a:t>width:</a:t>
            </a:r>
            <a:r>
              <a:rPr lang="zh-CN" altLang="en-US" sz="1600" dirty="0" smtClean="0">
                <a:solidFill>
                  <a:srgbClr val="6F2FA1"/>
                </a:solidFill>
              </a:rPr>
              <a:t> </a:t>
            </a:r>
            <a:r>
              <a:rPr lang="en-US" altLang="zh-CN" sz="1600" dirty="0" smtClean="0">
                <a:solidFill>
                  <a:srgbClr val="6F2FA1"/>
                </a:solidFill>
              </a:rPr>
              <a:t>Passenger</a:t>
            </a:r>
            <a:r>
              <a:rPr lang="zh-CN" altLang="en-US" sz="1600" dirty="0" smtClean="0">
                <a:solidFill>
                  <a:srgbClr val="6F2FA1"/>
                </a:solidFill>
              </a:rPr>
              <a:t> </a:t>
            </a:r>
            <a:r>
              <a:rPr lang="en-US" altLang="zh-CN" sz="1600" dirty="0" smtClean="0">
                <a:solidFill>
                  <a:srgbClr val="6F2FA1"/>
                </a:solidFill>
              </a:rPr>
              <a:t>Flow</a:t>
            </a:r>
            <a:endParaRPr lang="en-US" sz="1600" dirty="0">
              <a:solidFill>
                <a:srgbClr val="6F2FA1"/>
              </a:solidFill>
            </a:endParaRPr>
          </a:p>
        </p:txBody>
      </p:sp>
      <p:sp>
        <p:nvSpPr>
          <p:cNvPr id="2" name="TextBox 1"/>
          <p:cNvSpPr txBox="1"/>
          <p:nvPr/>
        </p:nvSpPr>
        <p:spPr>
          <a:xfrm>
            <a:off x="527714" y="4677104"/>
            <a:ext cx="2982741" cy="1631216"/>
          </a:xfrm>
          <a:prstGeom prst="rect">
            <a:avLst/>
          </a:prstGeom>
          <a:noFill/>
        </p:spPr>
        <p:txBody>
          <a:bodyPr wrap="square" rtlCol="0">
            <a:spAutoFit/>
          </a:bodyPr>
          <a:lstStyle/>
          <a:p>
            <a:r>
              <a:rPr lang="en-US" altLang="zh-CN" sz="2000" dirty="0" smtClean="0"/>
              <a:t>Usage and indications:</a:t>
            </a:r>
          </a:p>
          <a:p>
            <a:pPr marL="285750" indent="-285750">
              <a:buFont typeface="Arial" charset="0"/>
              <a:buChar char="•"/>
            </a:pPr>
            <a:r>
              <a:rPr lang="en-US" altLang="zh-CN" sz="2000" dirty="0" smtClean="0"/>
              <a:t>Network construction</a:t>
            </a:r>
          </a:p>
          <a:p>
            <a:pPr marL="285750" indent="-285750">
              <a:buFont typeface="Arial" charset="0"/>
              <a:buChar char="•"/>
            </a:pPr>
            <a:r>
              <a:rPr lang="en-US" altLang="zh-CN" sz="2000" dirty="0"/>
              <a:t>Number of </a:t>
            </a:r>
            <a:r>
              <a:rPr lang="en-US" altLang="zh-CN" sz="2000" dirty="0" smtClean="0"/>
              <a:t>trains</a:t>
            </a:r>
            <a:endParaRPr lang="zh-CN" altLang="en-US" sz="2000" dirty="0" smtClean="0"/>
          </a:p>
          <a:p>
            <a:pPr marL="285750" indent="-285750">
              <a:buFont typeface="Arial" charset="0"/>
              <a:buChar char="•"/>
            </a:pPr>
            <a:r>
              <a:rPr lang="en-US" altLang="zh-CN" sz="2000" dirty="0" smtClean="0"/>
              <a:t>Station arrangement</a:t>
            </a:r>
          </a:p>
          <a:p>
            <a:endParaRPr lang="en-US" sz="2000" dirty="0"/>
          </a:p>
        </p:txBody>
      </p:sp>
    </p:spTree>
    <p:extLst>
      <p:ext uri="{BB962C8B-B14F-4D97-AF65-F5344CB8AC3E}">
        <p14:creationId xmlns:p14="http://schemas.microsoft.com/office/powerpoint/2010/main" val="9886149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a:xfrm>
            <a:off x="64008" y="82296"/>
            <a:ext cx="8229600" cy="765176"/>
          </a:xfrm>
        </p:spPr>
        <p:txBody>
          <a:bodyPr/>
          <a:lstStyle/>
          <a:p>
            <a:r>
              <a:rPr lang="en-US" altLang="zh-CN" sz="3200" b="1">
                <a:solidFill>
                  <a:srgbClr val="0D0D0D"/>
                </a:solidFill>
                <a:latin typeface="Calibri" charset="0"/>
                <a:ea typeface="Calibri" charset="0"/>
                <a:cs typeface="Calibri" charset="0"/>
              </a:rPr>
              <a:t>Result</a:t>
            </a:r>
            <a:r>
              <a:rPr lang="zh-CN" altLang="en-US" sz="3200" b="1" dirty="0">
                <a:solidFill>
                  <a:srgbClr val="0D0D0D"/>
                </a:solidFill>
                <a:latin typeface="Calibri" charset="0"/>
                <a:ea typeface="Calibri" charset="0"/>
                <a:cs typeface="Calibri" charset="0"/>
              </a:rPr>
              <a:t> </a:t>
            </a:r>
          </a:p>
        </p:txBody>
      </p:sp>
      <p:cxnSp>
        <p:nvCxnSpPr>
          <p:cNvPr id="3" name="Straight Connector 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
          <a:stretch>
            <a:fillRect/>
          </a:stretch>
        </p:blipFill>
        <p:spPr>
          <a:xfrm>
            <a:off x="322115" y="1710028"/>
            <a:ext cx="4149365" cy="2834266"/>
          </a:xfrm>
          <a:prstGeom prst="rect">
            <a:avLst/>
          </a:prstGeom>
        </p:spPr>
      </p:pic>
      <p:pic>
        <p:nvPicPr>
          <p:cNvPr id="9" name="Picture 8"/>
          <p:cNvPicPr>
            <a:picLocks noChangeAspect="1"/>
          </p:cNvPicPr>
          <p:nvPr/>
        </p:nvPicPr>
        <p:blipFill>
          <a:blip r:embed="rId3"/>
          <a:stretch>
            <a:fillRect/>
          </a:stretch>
        </p:blipFill>
        <p:spPr>
          <a:xfrm>
            <a:off x="4918363" y="1737738"/>
            <a:ext cx="3619168" cy="3346880"/>
          </a:xfrm>
          <a:prstGeom prst="rect">
            <a:avLst/>
          </a:prstGeom>
        </p:spPr>
      </p:pic>
      <p:sp>
        <p:nvSpPr>
          <p:cNvPr id="10" name="TextBox 9"/>
          <p:cNvSpPr txBox="1"/>
          <p:nvPr/>
        </p:nvSpPr>
        <p:spPr>
          <a:xfrm>
            <a:off x="377535" y="954051"/>
            <a:ext cx="3560618" cy="677108"/>
          </a:xfrm>
          <a:prstGeom prst="rect">
            <a:avLst/>
          </a:prstGeom>
          <a:noFill/>
        </p:spPr>
        <p:txBody>
          <a:bodyPr wrap="square" rtlCol="0">
            <a:spAutoFit/>
          </a:bodyPr>
          <a:lstStyle/>
          <a:p>
            <a:r>
              <a:rPr lang="en-US" altLang="zh-CN" sz="2000" b="1" dirty="0"/>
              <a:t>T</a:t>
            </a:r>
            <a:r>
              <a:rPr lang="en-US" sz="2000" b="1" dirty="0" smtClean="0"/>
              <a:t>op </a:t>
            </a:r>
            <a:r>
              <a:rPr lang="en-US" sz="2000" b="1" dirty="0"/>
              <a:t>10 cities </a:t>
            </a:r>
            <a:endParaRPr lang="zh-CN" altLang="en-US" sz="2000" b="1" dirty="0" smtClean="0"/>
          </a:p>
          <a:p>
            <a:r>
              <a:rPr lang="en-US" dirty="0" smtClean="0"/>
              <a:t>with </a:t>
            </a:r>
            <a:r>
              <a:rPr lang="en-US" dirty="0"/>
              <a:t>largest </a:t>
            </a:r>
            <a:r>
              <a:rPr lang="en-US" dirty="0" err="1"/>
              <a:t>pagerank</a:t>
            </a:r>
            <a:r>
              <a:rPr lang="en-US" dirty="0"/>
              <a:t> centrality</a:t>
            </a:r>
          </a:p>
        </p:txBody>
      </p:sp>
      <p:sp>
        <p:nvSpPr>
          <p:cNvPr id="21" name="TextBox 20"/>
          <p:cNvSpPr txBox="1"/>
          <p:nvPr/>
        </p:nvSpPr>
        <p:spPr>
          <a:xfrm>
            <a:off x="4862942" y="954051"/>
            <a:ext cx="3560618" cy="677108"/>
          </a:xfrm>
          <a:prstGeom prst="rect">
            <a:avLst/>
          </a:prstGeom>
          <a:noFill/>
        </p:spPr>
        <p:txBody>
          <a:bodyPr wrap="square" rtlCol="0">
            <a:spAutoFit/>
          </a:bodyPr>
          <a:lstStyle/>
          <a:p>
            <a:r>
              <a:rPr lang="en-US" altLang="zh-CN" sz="2000" b="1" dirty="0"/>
              <a:t>T</a:t>
            </a:r>
            <a:r>
              <a:rPr lang="en-US" sz="2000" b="1" dirty="0" smtClean="0"/>
              <a:t>op </a:t>
            </a:r>
            <a:r>
              <a:rPr lang="en-US" sz="2000" b="1" dirty="0"/>
              <a:t>10 </a:t>
            </a:r>
            <a:r>
              <a:rPr lang="en-US" sz="2000" b="1" dirty="0" smtClean="0"/>
              <a:t>cit</a:t>
            </a:r>
            <a:r>
              <a:rPr lang="en-US" altLang="zh-CN" sz="2000" b="1" dirty="0" smtClean="0"/>
              <a:t>y</a:t>
            </a:r>
            <a:r>
              <a:rPr lang="en-US" sz="2000" b="1" dirty="0" smtClean="0"/>
              <a:t> </a:t>
            </a:r>
            <a:r>
              <a:rPr lang="en-US" altLang="zh-CN" sz="2000" b="1" dirty="0" smtClean="0"/>
              <a:t>Pairs</a:t>
            </a:r>
            <a:endParaRPr lang="zh-CN" altLang="en-US" sz="2000" b="1" dirty="0" smtClean="0"/>
          </a:p>
          <a:p>
            <a:r>
              <a:rPr lang="en-US" dirty="0" smtClean="0"/>
              <a:t>with </a:t>
            </a:r>
            <a:r>
              <a:rPr lang="en-US" dirty="0"/>
              <a:t>highest passenger flow </a:t>
            </a:r>
          </a:p>
        </p:txBody>
      </p:sp>
      <p:sp>
        <p:nvSpPr>
          <p:cNvPr id="11" name="TextBox 10"/>
          <p:cNvSpPr txBox="1"/>
          <p:nvPr/>
        </p:nvSpPr>
        <p:spPr>
          <a:xfrm>
            <a:off x="377535" y="5246608"/>
            <a:ext cx="8406247" cy="923330"/>
          </a:xfrm>
          <a:prstGeom prst="rect">
            <a:avLst/>
          </a:prstGeom>
          <a:noFill/>
        </p:spPr>
        <p:txBody>
          <a:bodyPr wrap="square" rtlCol="0">
            <a:spAutoFit/>
          </a:bodyPr>
          <a:lstStyle/>
          <a:p>
            <a:r>
              <a:rPr lang="en-US" altLang="zh-CN" b="1" dirty="0" smtClean="0">
                <a:solidFill>
                  <a:srgbClr val="7030A0"/>
                </a:solidFill>
              </a:rPr>
              <a:t>Most</a:t>
            </a:r>
            <a:r>
              <a:rPr lang="zh-CN" altLang="en-US" dirty="0" smtClean="0">
                <a:solidFill>
                  <a:srgbClr val="7030A0"/>
                </a:solidFill>
              </a:rPr>
              <a:t> </a:t>
            </a:r>
            <a:r>
              <a:rPr lang="en-US" altLang="zh-CN" dirty="0" smtClean="0">
                <a:solidFill>
                  <a:srgbClr val="7030A0"/>
                </a:solidFill>
              </a:rPr>
              <a:t>extracted</a:t>
            </a:r>
            <a:r>
              <a:rPr lang="zh-CN" altLang="en-US" dirty="0" smtClean="0">
                <a:solidFill>
                  <a:srgbClr val="7030A0"/>
                </a:solidFill>
              </a:rPr>
              <a:t> </a:t>
            </a:r>
            <a:r>
              <a:rPr lang="en-US" altLang="zh-CN" dirty="0" smtClean="0">
                <a:solidFill>
                  <a:srgbClr val="7030A0"/>
                </a:solidFill>
              </a:rPr>
              <a:t>cities</a:t>
            </a:r>
            <a:r>
              <a:rPr lang="en-US" dirty="0" smtClean="0">
                <a:solidFill>
                  <a:srgbClr val="7030A0"/>
                </a:solidFill>
              </a:rPr>
              <a:t> </a:t>
            </a:r>
            <a:r>
              <a:rPr lang="en-US" dirty="0">
                <a:solidFill>
                  <a:srgbClr val="7030A0"/>
                </a:solidFill>
              </a:rPr>
              <a:t>are </a:t>
            </a:r>
            <a:r>
              <a:rPr lang="en-US" b="1" dirty="0">
                <a:solidFill>
                  <a:srgbClr val="7030A0"/>
                </a:solidFill>
              </a:rPr>
              <a:t>provincial capital cities or municipalities</a:t>
            </a:r>
            <a:r>
              <a:rPr lang="en-US" dirty="0">
                <a:solidFill>
                  <a:srgbClr val="7030A0"/>
                </a:solidFill>
              </a:rPr>
              <a:t>, indicating the high-speed railway network is being constructed surrounding and connecting major cities.</a:t>
            </a:r>
          </a:p>
          <a:p>
            <a:endParaRPr lang="en-US" dirty="0">
              <a:solidFill>
                <a:srgbClr val="7030A0"/>
              </a:solidFill>
            </a:endParaRPr>
          </a:p>
        </p:txBody>
      </p:sp>
    </p:spTree>
    <p:extLst>
      <p:ext uri="{BB962C8B-B14F-4D97-AF65-F5344CB8AC3E}">
        <p14:creationId xmlns:p14="http://schemas.microsoft.com/office/powerpoint/2010/main" val="175727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a:spLocks/>
          </p:cNvSpPr>
          <p:nvPr/>
        </p:nvSpPr>
        <p:spPr>
          <a:xfrm>
            <a:off x="60325" y="174625"/>
            <a:ext cx="2125663" cy="498475"/>
          </a:xfrm>
          <a:prstGeom prst="rect">
            <a:avLst/>
          </a:prstGeom>
        </p:spPr>
        <p:txBody>
          <a:bodyPr>
            <a:noAutofit/>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chemeClr val="tx1"/>
                </a:solidFill>
                <a:latin typeface="Calibri" charset="0"/>
                <a:ea typeface="Calibri" charset="0"/>
                <a:cs typeface="Calibri" charset="0"/>
              </a:rPr>
              <a:t>Outline</a:t>
            </a:r>
            <a:endParaRPr lang="zh-CN" altLang="en-US" sz="3200" b="1" dirty="0">
              <a:solidFill>
                <a:schemeClr val="tx1"/>
              </a:solidFill>
              <a:latin typeface="Calibri" charset="0"/>
              <a:ea typeface="Calibri" charset="0"/>
              <a:cs typeface="Calibri" charset="0"/>
            </a:endParaRPr>
          </a:p>
        </p:txBody>
      </p:sp>
      <p:sp>
        <p:nvSpPr>
          <p:cNvPr id="3" name="内容占位符 4"/>
          <p:cNvSpPr txBox="1">
            <a:spLocks/>
          </p:cNvSpPr>
          <p:nvPr/>
        </p:nvSpPr>
        <p:spPr>
          <a:xfrm>
            <a:off x="1606380" y="1338943"/>
            <a:ext cx="4423719" cy="449580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Gotham-Book"/>
                <a:ea typeface="MS PGothic" pitchFamily="34" charset="-128"/>
                <a:cs typeface="Gotham-Book"/>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Gotham-Book"/>
                <a:ea typeface="MS PGothic" pitchFamily="34" charset="-128"/>
                <a:cs typeface="Gotham-Book"/>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Gotham-Book"/>
                <a:ea typeface="MS PGothic" pitchFamily="34" charset="-128"/>
                <a:cs typeface="Gotham-Book"/>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Gotham-Book"/>
                <a:ea typeface="MS PGothic" pitchFamily="34" charset="-128"/>
                <a:cs typeface="Gotham-Book"/>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Gotham-Book"/>
                <a:ea typeface="MS PGothic" pitchFamily="34" charset="-128"/>
                <a:cs typeface="Gotham-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en-US" altLang="zh-CN" sz="4000" dirty="0" smtClean="0">
                <a:latin typeface="Calibri" charset="0"/>
                <a:ea typeface="Calibri" charset="0"/>
                <a:cs typeface="Calibri" charset="0"/>
              </a:rPr>
              <a:t>Objective</a:t>
            </a:r>
            <a:endParaRPr lang="zh-CN" altLang="en-US" sz="4000" dirty="0" smtClean="0">
              <a:latin typeface="Calibri" charset="0"/>
              <a:ea typeface="Calibri" charset="0"/>
              <a:cs typeface="Calibri" charset="0"/>
            </a:endParaRPr>
          </a:p>
          <a:p>
            <a:pPr marL="0" indent="0">
              <a:lnSpc>
                <a:spcPct val="150000"/>
              </a:lnSpc>
              <a:buNone/>
            </a:pPr>
            <a:r>
              <a:rPr lang="en-US" altLang="zh-CN" sz="4000" dirty="0" smtClean="0">
                <a:latin typeface="Calibri" charset="0"/>
                <a:ea typeface="Calibri" charset="0"/>
                <a:cs typeface="Calibri" charset="0"/>
              </a:rPr>
              <a:t>Description of Data</a:t>
            </a:r>
          </a:p>
          <a:p>
            <a:pPr marL="0" indent="0">
              <a:lnSpc>
                <a:spcPct val="150000"/>
              </a:lnSpc>
              <a:buNone/>
            </a:pPr>
            <a:r>
              <a:rPr lang="en-US" altLang="zh-CN" sz="4000" dirty="0" smtClean="0">
                <a:latin typeface="Calibri" charset="0"/>
                <a:ea typeface="Calibri" charset="0"/>
                <a:cs typeface="Calibri" charset="0"/>
              </a:rPr>
              <a:t>Method</a:t>
            </a:r>
          </a:p>
          <a:p>
            <a:pPr marL="0" indent="0">
              <a:lnSpc>
                <a:spcPct val="150000"/>
              </a:lnSpc>
              <a:buNone/>
            </a:pPr>
            <a:r>
              <a:rPr lang="en-US" altLang="zh-CN" sz="4000" dirty="0" smtClean="0">
                <a:latin typeface="Calibri" charset="0"/>
                <a:ea typeface="Calibri" charset="0"/>
                <a:cs typeface="Calibri" charset="0"/>
              </a:rPr>
              <a:t>Result</a:t>
            </a:r>
            <a:endParaRPr lang="zh-CN" altLang="en-US" sz="4000" dirty="0">
              <a:latin typeface="Calibri" charset="0"/>
              <a:ea typeface="Calibri" charset="0"/>
              <a:cs typeface="Calibri" charset="0"/>
            </a:endParaRPr>
          </a:p>
        </p:txBody>
      </p:sp>
      <p:cxnSp>
        <p:nvCxnSpPr>
          <p:cNvPr id="4" name="Straight Connector 3"/>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9730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http://cusp.nyu.edu/wp-content/uploads/2013/01/NYCUSP_Homepage_FINAL_v3.jpg"/>
          <p:cNvPicPr>
            <a:picLocks noChangeAspect="1" noChangeArrowheads="1"/>
          </p:cNvPicPr>
          <p:nvPr/>
        </p:nvPicPr>
        <p:blipFill>
          <a:blip r:embed="rId2">
            <a:extLst>
              <a:ext uri="{28A0092B-C50C-407E-A947-70E740481C1C}">
                <a14:useLocalDpi xmlns:a14="http://schemas.microsoft.com/office/drawing/2010/main" val="0"/>
              </a:ext>
            </a:extLst>
          </a:blip>
          <a:srcRect t="47119"/>
          <a:stretch>
            <a:fillRect/>
          </a:stretch>
        </p:blipFill>
        <p:spPr bwMode="auto">
          <a:xfrm>
            <a:off x="-87313" y="4987925"/>
            <a:ext cx="9231313" cy="187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2" name="Title 4"/>
          <p:cNvSpPr txBox="1">
            <a:spLocks/>
          </p:cNvSpPr>
          <p:nvPr/>
        </p:nvSpPr>
        <p:spPr bwMode="auto">
          <a:xfrm>
            <a:off x="215900" y="2693988"/>
            <a:ext cx="87122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Gotham-Book" charset="0"/>
                <a:ea typeface="MS PGothic" charset="-128"/>
                <a:cs typeface="Gotham-Book" charset="0"/>
              </a:defRPr>
            </a:lvl1pPr>
            <a:lvl2pPr marL="742950" indent="-285750">
              <a:spcBef>
                <a:spcPct val="20000"/>
              </a:spcBef>
              <a:buFont typeface="Arial" charset="0"/>
              <a:buChar char="–"/>
              <a:defRPr sz="2800">
                <a:solidFill>
                  <a:schemeClr val="tx1"/>
                </a:solidFill>
                <a:latin typeface="Gotham-Book" charset="0"/>
                <a:ea typeface="MS PGothic" charset="-128"/>
                <a:cs typeface="Gotham-Book" charset="0"/>
              </a:defRPr>
            </a:lvl2pPr>
            <a:lvl3pPr marL="1143000" indent="-228600">
              <a:spcBef>
                <a:spcPct val="20000"/>
              </a:spcBef>
              <a:buFont typeface="Arial" charset="0"/>
              <a:buChar char="•"/>
              <a:defRPr sz="2400">
                <a:solidFill>
                  <a:schemeClr val="tx1"/>
                </a:solidFill>
                <a:latin typeface="Gotham-Book" charset="0"/>
                <a:ea typeface="MS PGothic" charset="-128"/>
                <a:cs typeface="Gotham-Book" charset="0"/>
              </a:defRPr>
            </a:lvl3pPr>
            <a:lvl4pPr marL="1600200" indent="-228600">
              <a:spcBef>
                <a:spcPct val="20000"/>
              </a:spcBef>
              <a:buFont typeface="Arial" charset="0"/>
              <a:buChar char="–"/>
              <a:defRPr sz="2000">
                <a:solidFill>
                  <a:schemeClr val="tx1"/>
                </a:solidFill>
                <a:latin typeface="Gotham-Book" charset="0"/>
                <a:ea typeface="MS PGothic" charset="-128"/>
                <a:cs typeface="Gotham-Book" charset="0"/>
              </a:defRPr>
            </a:lvl4pPr>
            <a:lvl5pPr marL="2057400" indent="-228600">
              <a:spcBef>
                <a:spcPct val="20000"/>
              </a:spcBef>
              <a:buFont typeface="Arial" charset="0"/>
              <a:buChar char="»"/>
              <a:defRPr sz="2000">
                <a:solidFill>
                  <a:schemeClr val="tx1"/>
                </a:solidFill>
                <a:latin typeface="Gotham-Book" charset="0"/>
                <a:ea typeface="MS PGothic" charset="-128"/>
                <a:cs typeface="Gotham-Book" charset="0"/>
              </a:defRPr>
            </a:lvl5pPr>
            <a:lvl6pPr marL="2514600" indent="-2286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6pPr>
            <a:lvl7pPr marL="2971800" indent="-2286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7pPr>
            <a:lvl8pPr marL="3429000" indent="-2286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8pPr>
            <a:lvl9pPr marL="3886200" indent="-228600" eaLnBrk="0" fontAlgn="base" hangingPunct="0">
              <a:spcBef>
                <a:spcPct val="20000"/>
              </a:spcBef>
              <a:spcAft>
                <a:spcPct val="0"/>
              </a:spcAft>
              <a:buFont typeface="Arial" charset="0"/>
              <a:buChar char="»"/>
              <a:defRPr sz="2000">
                <a:solidFill>
                  <a:schemeClr val="tx1"/>
                </a:solidFill>
                <a:latin typeface="Gotham-Book" charset="0"/>
                <a:ea typeface="MS PGothic" charset="-128"/>
                <a:cs typeface="Gotham-Book" charset="0"/>
              </a:defRPr>
            </a:lvl9pPr>
          </a:lstStyle>
          <a:p>
            <a:pPr algn="ctr" defTabSz="914400" eaLnBrk="1" hangingPunct="1">
              <a:spcBef>
                <a:spcPct val="0"/>
              </a:spcBef>
              <a:buFontTx/>
              <a:buNone/>
            </a:pPr>
            <a:r>
              <a:rPr lang="en-US" altLang="zh-CN" sz="4400" dirty="0">
                <a:latin typeface="Calibri" charset="0"/>
                <a:ea typeface="Calibri" charset="0"/>
                <a:cs typeface="Calibri" charset="0"/>
              </a:rPr>
              <a:t>Thank You</a:t>
            </a:r>
          </a:p>
        </p:txBody>
      </p:sp>
      <p:pic>
        <p:nvPicPr>
          <p:cNvPr id="25603" name="Picture 15" descr="Cusp_Logo_FIN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900" y="234950"/>
            <a:ext cx="113347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grpSp>
        <p:nvGrpSpPr>
          <p:cNvPr id="17415" name="Group 17414"/>
          <p:cNvGrpSpPr/>
          <p:nvPr/>
        </p:nvGrpSpPr>
        <p:grpSpPr>
          <a:xfrm>
            <a:off x="628290" y="1037347"/>
            <a:ext cx="7820251" cy="3504986"/>
            <a:chOff x="576774" y="1633684"/>
            <a:chExt cx="8296406" cy="3836817"/>
          </a:xfrm>
        </p:grpSpPr>
        <p:sp>
          <p:nvSpPr>
            <p:cNvPr id="2" name="Rounded Rectangle 1"/>
            <p:cNvSpPr/>
            <p:nvPr/>
          </p:nvSpPr>
          <p:spPr>
            <a:xfrm>
              <a:off x="576775" y="3123028"/>
              <a:ext cx="1505243" cy="844061"/>
            </a:xfrm>
            <a:prstGeom prst="roundRect">
              <a:avLst/>
            </a:prstGeom>
            <a:solidFill>
              <a:srgbClr val="A12DA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t>Railway</a:t>
              </a:r>
              <a:endParaRPr lang="zh-CN" altLang="en-US" sz="2000" dirty="0" smtClean="0"/>
            </a:p>
            <a:p>
              <a:pPr algn="ctr"/>
              <a:r>
                <a:rPr lang="en-US" altLang="zh-CN" sz="2000" dirty="0" smtClean="0"/>
                <a:t>Station</a:t>
              </a:r>
              <a:endParaRPr lang="en-US" sz="2000" dirty="0"/>
            </a:p>
          </p:txBody>
        </p:sp>
        <p:sp>
          <p:nvSpPr>
            <p:cNvPr id="12" name="Rounded Rectangle 11"/>
            <p:cNvSpPr/>
            <p:nvPr/>
          </p:nvSpPr>
          <p:spPr>
            <a:xfrm>
              <a:off x="2309446" y="3123026"/>
              <a:ext cx="1505243" cy="844061"/>
            </a:xfrm>
            <a:prstGeom prst="roundRect">
              <a:avLst/>
            </a:prstGeom>
            <a:solidFill>
              <a:srgbClr val="7030A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t>Cities</a:t>
              </a:r>
              <a:r>
                <a:rPr lang="zh-CN" altLang="en-US" sz="2000" dirty="0" smtClean="0"/>
                <a:t> </a:t>
              </a:r>
              <a:r>
                <a:rPr lang="en-US" altLang="zh-CN" sz="2000" dirty="0" smtClean="0"/>
                <a:t>with</a:t>
              </a:r>
              <a:r>
                <a:rPr lang="zh-CN" altLang="en-US" sz="2000" dirty="0" smtClean="0"/>
                <a:t> </a:t>
              </a:r>
              <a:r>
                <a:rPr lang="en-US" altLang="zh-CN" sz="2000" dirty="0" smtClean="0"/>
                <a:t>Stations</a:t>
              </a:r>
              <a:endParaRPr lang="zh-CN" altLang="en-US" sz="2000" dirty="0" smtClean="0"/>
            </a:p>
          </p:txBody>
        </p:sp>
        <p:sp>
          <p:nvSpPr>
            <p:cNvPr id="13" name="Rounded Rectangle 12"/>
            <p:cNvSpPr/>
            <p:nvPr/>
          </p:nvSpPr>
          <p:spPr>
            <a:xfrm>
              <a:off x="576774" y="1633684"/>
              <a:ext cx="1505243" cy="844061"/>
            </a:xfrm>
            <a:prstGeom prst="roundRect">
              <a:avLst/>
            </a:prstGeom>
            <a:solidFill>
              <a:srgbClr val="A12DA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t>City</a:t>
              </a:r>
              <a:r>
                <a:rPr lang="zh-CN" altLang="en-US" sz="2000" dirty="0" smtClean="0"/>
                <a:t> </a:t>
              </a:r>
              <a:r>
                <a:rPr lang="en-US" altLang="zh-CN" sz="2000" dirty="0" smtClean="0"/>
                <a:t>Population</a:t>
              </a:r>
              <a:endParaRPr lang="en-US" sz="2000" dirty="0"/>
            </a:p>
          </p:txBody>
        </p:sp>
        <p:sp>
          <p:nvSpPr>
            <p:cNvPr id="14" name="Rounded Rectangle 13"/>
            <p:cNvSpPr/>
            <p:nvPr/>
          </p:nvSpPr>
          <p:spPr>
            <a:xfrm>
              <a:off x="576774" y="4626440"/>
              <a:ext cx="1505243" cy="844061"/>
            </a:xfrm>
            <a:prstGeom prst="roundRect">
              <a:avLst/>
            </a:prstGeom>
            <a:solidFill>
              <a:srgbClr val="A12DA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t>City</a:t>
              </a:r>
              <a:r>
                <a:rPr lang="zh-CN" altLang="en-US" sz="2000" dirty="0"/>
                <a:t> </a:t>
              </a:r>
              <a:endParaRPr lang="zh-CN" altLang="en-US" sz="2000" dirty="0" smtClean="0"/>
            </a:p>
            <a:p>
              <a:pPr algn="ctr"/>
              <a:r>
                <a:rPr lang="en-US" altLang="zh-CN" sz="2000" dirty="0" err="1" smtClean="0"/>
                <a:t>Lat</a:t>
              </a:r>
              <a:r>
                <a:rPr lang="zh-CN" altLang="en-US" sz="2000" dirty="0" smtClean="0"/>
                <a:t> </a:t>
              </a:r>
              <a:r>
                <a:rPr lang="en-US" altLang="zh-CN" sz="2000" dirty="0" smtClean="0"/>
                <a:t>&amp;</a:t>
              </a:r>
              <a:r>
                <a:rPr lang="zh-CN" altLang="en-US" sz="2000" dirty="0" smtClean="0"/>
                <a:t> </a:t>
              </a:r>
              <a:r>
                <a:rPr lang="en-US" altLang="zh-CN" sz="2000" dirty="0" smtClean="0"/>
                <a:t>Lon</a:t>
              </a:r>
              <a:endParaRPr lang="en-US" sz="2000" dirty="0"/>
            </a:p>
          </p:txBody>
        </p:sp>
        <p:sp>
          <p:nvSpPr>
            <p:cNvPr id="15" name="Rounded Rectangle 14"/>
            <p:cNvSpPr/>
            <p:nvPr/>
          </p:nvSpPr>
          <p:spPr>
            <a:xfrm>
              <a:off x="4907280" y="3894917"/>
              <a:ext cx="1505243" cy="844061"/>
            </a:xfrm>
            <a:prstGeom prst="roundRect">
              <a:avLst/>
            </a:prstGeom>
            <a:solidFill>
              <a:srgbClr val="7030A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t>Railway</a:t>
              </a:r>
              <a:r>
                <a:rPr lang="zh-CN" altLang="en-US" sz="2000" dirty="0" smtClean="0"/>
                <a:t> </a:t>
              </a:r>
              <a:r>
                <a:rPr lang="en-US" altLang="zh-CN" sz="2000" dirty="0" smtClean="0"/>
                <a:t>Network</a:t>
              </a:r>
              <a:endParaRPr lang="en-US" sz="2000" dirty="0"/>
            </a:p>
          </p:txBody>
        </p:sp>
        <p:sp>
          <p:nvSpPr>
            <p:cNvPr id="16" name="Rounded Rectangle 15"/>
            <p:cNvSpPr/>
            <p:nvPr/>
          </p:nvSpPr>
          <p:spPr>
            <a:xfrm>
              <a:off x="7367937" y="2401806"/>
              <a:ext cx="1505243" cy="844061"/>
            </a:xfrm>
            <a:prstGeom prst="roundRect">
              <a:avLst/>
            </a:prstGeom>
            <a:solidFill>
              <a:srgbClr val="7030A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t>Passenger</a:t>
              </a:r>
              <a:r>
                <a:rPr lang="zh-CN" altLang="en-US" sz="2000" dirty="0" smtClean="0"/>
                <a:t> </a:t>
              </a:r>
              <a:r>
                <a:rPr lang="en-US" altLang="zh-CN" sz="2000" dirty="0" smtClean="0"/>
                <a:t>Flow</a:t>
              </a:r>
              <a:endParaRPr lang="en-US" sz="2000" dirty="0"/>
            </a:p>
          </p:txBody>
        </p:sp>
        <p:cxnSp>
          <p:nvCxnSpPr>
            <p:cNvPr id="6" name="Elbow Connector 5"/>
            <p:cNvCxnSpPr>
              <a:stCxn id="12" idx="3"/>
              <a:endCxn id="14" idx="3"/>
            </p:cNvCxnSpPr>
            <p:nvPr/>
          </p:nvCxnSpPr>
          <p:spPr>
            <a:xfrm flipH="1">
              <a:off x="2082017" y="3545057"/>
              <a:ext cx="1732672" cy="1503414"/>
            </a:xfrm>
            <a:prstGeom prst="bentConnector3">
              <a:avLst>
                <a:gd name="adj1" fmla="val -48105"/>
              </a:avLst>
            </a:prstGeom>
            <a:ln w="38100">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19" name="Elbow Connector 18"/>
            <p:cNvCxnSpPr>
              <a:stCxn id="13" idx="3"/>
              <a:endCxn id="15" idx="3"/>
            </p:cNvCxnSpPr>
            <p:nvPr/>
          </p:nvCxnSpPr>
          <p:spPr>
            <a:xfrm>
              <a:off x="2082017" y="2055715"/>
              <a:ext cx="4330506" cy="2261233"/>
            </a:xfrm>
            <a:prstGeom prst="bentConnector3">
              <a:avLst>
                <a:gd name="adj1" fmla="val 105279"/>
              </a:avLst>
            </a:prstGeom>
            <a:ln w="38100">
              <a:solidFill>
                <a:srgbClr val="7030A0"/>
              </a:solidFill>
            </a:ln>
          </p:spPr>
          <p:style>
            <a:lnRef idx="3">
              <a:schemeClr val="accent4"/>
            </a:lnRef>
            <a:fillRef idx="0">
              <a:schemeClr val="accent4"/>
            </a:fillRef>
            <a:effectRef idx="2">
              <a:schemeClr val="accent4"/>
            </a:effectRef>
            <a:fontRef idx="minor">
              <a:schemeClr val="tx1"/>
            </a:fontRef>
          </p:style>
        </p:cxnSp>
        <p:cxnSp>
          <p:nvCxnSpPr>
            <p:cNvPr id="21" name="Straight Arrow Connector 20"/>
            <p:cNvCxnSpPr>
              <a:stCxn id="2" idx="3"/>
              <a:endCxn id="12" idx="1"/>
            </p:cNvCxnSpPr>
            <p:nvPr/>
          </p:nvCxnSpPr>
          <p:spPr>
            <a:xfrm flipV="1">
              <a:off x="2082018" y="3545057"/>
              <a:ext cx="227428" cy="2"/>
            </a:xfrm>
            <a:prstGeom prst="straightConnector1">
              <a:avLst/>
            </a:prstGeom>
            <a:ln w="38100">
              <a:solidFill>
                <a:srgbClr val="7030A0"/>
              </a:solidFill>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p:cNvCxnSpPr/>
            <p:nvPr/>
          </p:nvCxnSpPr>
          <p:spPr>
            <a:xfrm>
              <a:off x="4662268" y="4316947"/>
              <a:ext cx="269631"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639951" y="2823836"/>
              <a:ext cx="757311" cy="0"/>
            </a:xfrm>
            <a:prstGeom prst="straightConnector1">
              <a:avLst/>
            </a:prstGeom>
            <a:ln w="38100">
              <a:solidFill>
                <a:srgbClr val="7030A0"/>
              </a:solidFill>
              <a:tailEnd type="triangle"/>
            </a:ln>
          </p:spPr>
          <p:style>
            <a:lnRef idx="3">
              <a:schemeClr val="accent4"/>
            </a:lnRef>
            <a:fillRef idx="0">
              <a:schemeClr val="accent4"/>
            </a:fillRef>
            <a:effectRef idx="2">
              <a:schemeClr val="accent4"/>
            </a:effectRef>
            <a:fontRef idx="minor">
              <a:schemeClr val="tx1"/>
            </a:fontRef>
          </p:style>
        </p:cxnSp>
        <p:sp>
          <p:nvSpPr>
            <p:cNvPr id="17414" name="TextBox 17413"/>
            <p:cNvSpPr txBox="1"/>
            <p:nvPr/>
          </p:nvSpPr>
          <p:spPr>
            <a:xfrm>
              <a:off x="5608517" y="2405883"/>
              <a:ext cx="1176410" cy="707886"/>
            </a:xfrm>
            <a:prstGeom prst="rect">
              <a:avLst/>
            </a:prstGeom>
            <a:noFill/>
          </p:spPr>
          <p:txBody>
            <a:bodyPr wrap="square" rtlCol="0">
              <a:spAutoFit/>
            </a:bodyPr>
            <a:lstStyle/>
            <a:p>
              <a:pPr algn="ctr"/>
              <a:r>
                <a:rPr lang="en-US" altLang="zh-CN" sz="2000" dirty="0" smtClean="0">
                  <a:solidFill>
                    <a:srgbClr val="7030A0"/>
                  </a:solidFill>
                </a:rPr>
                <a:t>Gravity</a:t>
              </a:r>
              <a:r>
                <a:rPr lang="zh-CN" altLang="en-US" sz="2000" dirty="0" smtClean="0">
                  <a:solidFill>
                    <a:srgbClr val="7030A0"/>
                  </a:solidFill>
                </a:rPr>
                <a:t> </a:t>
              </a:r>
              <a:r>
                <a:rPr lang="en-US" altLang="zh-CN" sz="2000" dirty="0" smtClean="0">
                  <a:solidFill>
                    <a:srgbClr val="7030A0"/>
                  </a:solidFill>
                </a:rPr>
                <a:t>Model</a:t>
              </a:r>
              <a:endParaRPr lang="en-US" sz="2000" dirty="0">
                <a:solidFill>
                  <a:srgbClr val="7030A0"/>
                </a:solidFill>
              </a:endParaRPr>
            </a:p>
          </p:txBody>
        </p:sp>
        <p:sp>
          <p:nvSpPr>
            <p:cNvPr id="39" name="TextBox 38"/>
            <p:cNvSpPr txBox="1"/>
            <p:nvPr/>
          </p:nvSpPr>
          <p:spPr>
            <a:xfrm>
              <a:off x="3659065" y="3166311"/>
              <a:ext cx="1176410" cy="707886"/>
            </a:xfrm>
            <a:prstGeom prst="rect">
              <a:avLst/>
            </a:prstGeom>
            <a:noFill/>
          </p:spPr>
          <p:txBody>
            <a:bodyPr wrap="square" rtlCol="0">
              <a:spAutoFit/>
            </a:bodyPr>
            <a:lstStyle/>
            <a:p>
              <a:pPr algn="ctr"/>
              <a:r>
                <a:rPr lang="en-US" altLang="zh-CN" sz="2000" dirty="0" smtClean="0">
                  <a:solidFill>
                    <a:srgbClr val="7030A0"/>
                  </a:solidFill>
                </a:rPr>
                <a:t>Nodes</a:t>
              </a:r>
              <a:r>
                <a:rPr lang="zh-CN" altLang="en-US" sz="2000" dirty="0" smtClean="0">
                  <a:solidFill>
                    <a:srgbClr val="7030A0"/>
                  </a:solidFill>
                </a:rPr>
                <a:t> </a:t>
              </a:r>
              <a:r>
                <a:rPr lang="en-US" altLang="zh-CN" sz="2000" dirty="0" smtClean="0">
                  <a:solidFill>
                    <a:srgbClr val="7030A0"/>
                  </a:solidFill>
                </a:rPr>
                <a:t>Edges</a:t>
              </a:r>
              <a:endParaRPr lang="en-US" sz="2000" dirty="0">
                <a:solidFill>
                  <a:srgbClr val="7030A0"/>
                </a:solidFill>
              </a:endParaRPr>
            </a:p>
          </p:txBody>
        </p:sp>
        <p:sp>
          <p:nvSpPr>
            <p:cNvPr id="40" name="TextBox 39"/>
            <p:cNvSpPr txBox="1"/>
            <p:nvPr/>
          </p:nvSpPr>
          <p:spPr>
            <a:xfrm>
              <a:off x="3511907" y="4652808"/>
              <a:ext cx="1176410" cy="707886"/>
            </a:xfrm>
            <a:prstGeom prst="rect">
              <a:avLst/>
            </a:prstGeom>
            <a:noFill/>
          </p:spPr>
          <p:txBody>
            <a:bodyPr wrap="square" rtlCol="0">
              <a:spAutoFit/>
            </a:bodyPr>
            <a:lstStyle/>
            <a:p>
              <a:pPr algn="ctr"/>
              <a:r>
                <a:rPr lang="en-US" altLang="zh-CN" sz="2000" dirty="0" smtClean="0">
                  <a:solidFill>
                    <a:srgbClr val="7030A0"/>
                  </a:solidFill>
                </a:rPr>
                <a:t>Position</a:t>
              </a:r>
              <a:r>
                <a:rPr lang="zh-CN" altLang="en-US" sz="2000" dirty="0" smtClean="0">
                  <a:solidFill>
                    <a:srgbClr val="7030A0"/>
                  </a:solidFill>
                </a:rPr>
                <a:t> </a:t>
              </a:r>
              <a:r>
                <a:rPr lang="en-US" altLang="zh-CN" sz="2000" dirty="0" smtClean="0">
                  <a:solidFill>
                    <a:srgbClr val="7030A0"/>
                  </a:solidFill>
                </a:rPr>
                <a:t>Distance</a:t>
              </a:r>
              <a:endParaRPr lang="en-US" sz="2000" dirty="0">
                <a:solidFill>
                  <a:srgbClr val="7030A0"/>
                </a:solidFill>
              </a:endParaRPr>
            </a:p>
          </p:txBody>
        </p:sp>
      </p:grpSp>
      <p:sp>
        <p:nvSpPr>
          <p:cNvPr id="44" name="标题 1"/>
          <p:cNvSpPr txBox="1">
            <a:spLocks/>
          </p:cNvSpPr>
          <p:nvPr/>
        </p:nvSpPr>
        <p:spPr>
          <a:xfrm>
            <a:off x="63500" y="82550"/>
            <a:ext cx="8229600" cy="765175"/>
          </a:xfrm>
          <a:prstGeom prst="rect">
            <a:avLst/>
          </a:prstGeom>
        </p:spPr>
        <p:txBody>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chemeClr val="tx1">
                    <a:lumMod val="95000"/>
                    <a:lumOff val="5000"/>
                  </a:schemeClr>
                </a:solidFill>
                <a:latin typeface="Calibri" charset="0"/>
                <a:ea typeface="Calibri" charset="0"/>
                <a:cs typeface="Calibri" charset="0"/>
              </a:rPr>
              <a:t>Objective</a:t>
            </a:r>
            <a:endParaRPr lang="zh-CN" altLang="en-US" sz="3200" b="1" dirty="0">
              <a:solidFill>
                <a:srgbClr val="0D0D0D"/>
              </a:solidFill>
              <a:latin typeface="Calibri" charset="0"/>
              <a:ea typeface="Calibri" charset="0"/>
              <a:cs typeface="Calibri" charset="0"/>
            </a:endParaRPr>
          </a:p>
        </p:txBody>
      </p:sp>
      <p:pic>
        <p:nvPicPr>
          <p:cNvPr id="46" name="Picture 45"/>
          <p:cNvPicPr>
            <a:picLocks noChangeAspect="1"/>
          </p:cNvPicPr>
          <p:nvPr/>
        </p:nvPicPr>
        <p:blipFill>
          <a:blip r:embed="rId3"/>
          <a:stretch>
            <a:fillRect/>
          </a:stretch>
        </p:blipFill>
        <p:spPr>
          <a:xfrm>
            <a:off x="616771" y="4987768"/>
            <a:ext cx="1925299" cy="1187317"/>
          </a:xfrm>
          <a:prstGeom prst="rect">
            <a:avLst/>
          </a:prstGeom>
        </p:spPr>
      </p:pic>
      <p:pic>
        <p:nvPicPr>
          <p:cNvPr id="17417" name="Picture 17416"/>
          <p:cNvPicPr>
            <a:picLocks noChangeAspect="1"/>
          </p:cNvPicPr>
          <p:nvPr/>
        </p:nvPicPr>
        <p:blipFill>
          <a:blip r:embed="rId4"/>
          <a:stretch>
            <a:fillRect/>
          </a:stretch>
        </p:blipFill>
        <p:spPr>
          <a:xfrm>
            <a:off x="2611354" y="4987768"/>
            <a:ext cx="2095266" cy="1187317"/>
          </a:xfrm>
          <a:prstGeom prst="rect">
            <a:avLst/>
          </a:prstGeom>
        </p:spPr>
      </p:pic>
      <p:pic>
        <p:nvPicPr>
          <p:cNvPr id="17418" name="Picture 17417"/>
          <p:cNvPicPr>
            <a:picLocks noChangeAspect="1"/>
          </p:cNvPicPr>
          <p:nvPr/>
        </p:nvPicPr>
        <p:blipFill>
          <a:blip r:embed="rId5"/>
          <a:stretch>
            <a:fillRect/>
          </a:stretch>
        </p:blipFill>
        <p:spPr>
          <a:xfrm>
            <a:off x="4775903" y="4987768"/>
            <a:ext cx="1577383" cy="1182463"/>
          </a:xfrm>
          <a:prstGeom prst="rect">
            <a:avLst/>
          </a:prstGeom>
        </p:spPr>
      </p:pic>
      <p:sp>
        <p:nvSpPr>
          <p:cNvPr id="17419" name="TextBox 17418"/>
          <p:cNvSpPr txBox="1"/>
          <p:nvPr/>
        </p:nvSpPr>
        <p:spPr>
          <a:xfrm>
            <a:off x="6741232" y="5708214"/>
            <a:ext cx="1984407" cy="523220"/>
          </a:xfrm>
          <a:prstGeom prst="rect">
            <a:avLst/>
          </a:prstGeom>
          <a:noFill/>
        </p:spPr>
        <p:txBody>
          <a:bodyPr wrap="square" rtlCol="0">
            <a:spAutoFit/>
          </a:bodyPr>
          <a:lstStyle/>
          <a:p>
            <a:r>
              <a:rPr lang="en-US" altLang="zh-CN" sz="1400" dirty="0" smtClean="0"/>
              <a:t>T</a:t>
            </a:r>
            <a:r>
              <a:rPr lang="en-US" sz="1400" dirty="0" smtClean="0"/>
              <a:t>he </a:t>
            </a:r>
            <a:r>
              <a:rPr lang="en-US" sz="1400" dirty="0"/>
              <a:t>longest high-speed </a:t>
            </a:r>
            <a:r>
              <a:rPr lang="en-US" sz="1400" dirty="0" smtClean="0"/>
              <a:t>rail</a:t>
            </a:r>
            <a:r>
              <a:rPr lang="en-US" altLang="zh-CN" sz="1400" dirty="0" smtClean="0"/>
              <a:t>way</a:t>
            </a:r>
            <a:r>
              <a:rPr lang="en-US" sz="1400" dirty="0" smtClean="0"/>
              <a:t> </a:t>
            </a:r>
            <a:r>
              <a:rPr lang="en-US" sz="1400" dirty="0"/>
              <a:t>(HSR</a:t>
            </a:r>
            <a:r>
              <a:rPr lang="en-US" sz="1400"/>
              <a:t>) </a:t>
            </a:r>
            <a:r>
              <a:rPr lang="en-US" sz="1400" smtClean="0"/>
              <a:t>network</a:t>
            </a:r>
            <a:endParaRPr lang="en-US" sz="1400" dirty="0"/>
          </a:p>
        </p:txBody>
      </p:sp>
      <p:sp>
        <p:nvSpPr>
          <p:cNvPr id="23" name="TextBox 22"/>
          <p:cNvSpPr txBox="1"/>
          <p:nvPr/>
        </p:nvSpPr>
        <p:spPr>
          <a:xfrm>
            <a:off x="2970945" y="1025752"/>
            <a:ext cx="1967325" cy="400110"/>
          </a:xfrm>
          <a:prstGeom prst="rect">
            <a:avLst/>
          </a:prstGeom>
          <a:noFill/>
        </p:spPr>
        <p:txBody>
          <a:bodyPr wrap="square" rtlCol="0">
            <a:spAutoFit/>
          </a:bodyPr>
          <a:lstStyle/>
          <a:p>
            <a:pPr algn="ctr"/>
            <a:r>
              <a:rPr lang="en-US" altLang="zh-CN" sz="2000" smtClean="0">
                <a:solidFill>
                  <a:srgbClr val="7030A0"/>
                </a:solidFill>
              </a:rPr>
              <a:t>Weight of Nodes</a:t>
            </a:r>
            <a:endParaRPr lang="en-US" sz="2000" dirty="0">
              <a:solidFill>
                <a:srgbClr val="7030A0"/>
              </a:solidFill>
            </a:endParaRPr>
          </a:p>
        </p:txBody>
      </p:sp>
    </p:spTree>
    <p:extLst>
      <p:ext uri="{BB962C8B-B14F-4D97-AF65-F5344CB8AC3E}">
        <p14:creationId xmlns:p14="http://schemas.microsoft.com/office/powerpoint/2010/main" val="20639273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a:xfrm>
            <a:off x="63500" y="82550"/>
            <a:ext cx="8229600" cy="765175"/>
          </a:xfrm>
        </p:spPr>
        <p:txBody>
          <a:bodyPr/>
          <a:lstStyle/>
          <a:p>
            <a:pPr algn="l"/>
            <a:r>
              <a:rPr lang="en-US" sz="3200" b="1" dirty="0">
                <a:solidFill>
                  <a:schemeClr val="tx1"/>
                </a:solidFill>
                <a:latin typeface="Calibri" charset="0"/>
                <a:ea typeface="Calibri" charset="0"/>
                <a:cs typeface="Calibri" charset="0"/>
              </a:rPr>
              <a:t>Description of Data</a:t>
            </a:r>
            <a:endParaRPr lang="zh-CN" altLang="en-US" sz="3200" b="1" dirty="0">
              <a:solidFill>
                <a:srgbClr val="0D0D0D"/>
              </a:solidFill>
              <a:latin typeface="Calibri" charset="0"/>
              <a:ea typeface="Calibri" charset="0"/>
              <a:cs typeface="Calibri" charset="0"/>
            </a:endParaRPr>
          </a:p>
        </p:txBody>
      </p:sp>
      <p:cxnSp>
        <p:nvCxnSpPr>
          <p:cNvPr id="3" name="Straight Connector 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707702" y="1587211"/>
            <a:ext cx="2989921" cy="584775"/>
          </a:xfrm>
          <a:prstGeom prst="rect">
            <a:avLst/>
          </a:prstGeom>
          <a:solidFill>
            <a:srgbClr val="7030A0"/>
          </a:solidFill>
        </p:spPr>
        <p:txBody>
          <a:bodyPr wrap="none">
            <a:spAutoFit/>
          </a:bodyPr>
          <a:lstStyle/>
          <a:p>
            <a:r>
              <a:rPr lang="en-US" sz="3200" dirty="0" smtClean="0">
                <a:solidFill>
                  <a:schemeClr val="bg1"/>
                </a:solidFill>
                <a:ea typeface="Calibri" charset="0"/>
                <a:cs typeface="Calibri" charset="0"/>
              </a:rPr>
              <a:t>Railway Network</a:t>
            </a:r>
            <a:endParaRPr lang="en-US" sz="3200" dirty="0">
              <a:solidFill>
                <a:schemeClr val="bg1"/>
              </a:solidFill>
              <a:ea typeface="Calibri" charset="0"/>
              <a:cs typeface="Calibri" charset="0"/>
            </a:endParaRPr>
          </a:p>
        </p:txBody>
      </p:sp>
      <p:sp>
        <p:nvSpPr>
          <p:cNvPr id="5" name="Rectangle 4"/>
          <p:cNvSpPr/>
          <p:nvPr/>
        </p:nvSpPr>
        <p:spPr>
          <a:xfrm>
            <a:off x="707702" y="3183745"/>
            <a:ext cx="2953309" cy="584775"/>
          </a:xfrm>
          <a:prstGeom prst="rect">
            <a:avLst/>
          </a:prstGeom>
          <a:solidFill>
            <a:srgbClr val="7030A0"/>
          </a:solidFill>
        </p:spPr>
        <p:txBody>
          <a:bodyPr wrap="none">
            <a:spAutoFit/>
          </a:bodyPr>
          <a:lstStyle/>
          <a:p>
            <a:r>
              <a:rPr lang="en-US" sz="3200" dirty="0" smtClean="0">
                <a:solidFill>
                  <a:schemeClr val="bg1"/>
                </a:solidFill>
                <a:ea typeface="Calibri" charset="0"/>
                <a:cs typeface="Calibri" charset="0"/>
              </a:rPr>
              <a:t>Population Data </a:t>
            </a:r>
            <a:endParaRPr lang="en-US" sz="3200" dirty="0">
              <a:solidFill>
                <a:schemeClr val="bg1"/>
              </a:solidFill>
              <a:ea typeface="Calibri" charset="0"/>
              <a:cs typeface="Calibri" charset="0"/>
            </a:endParaRPr>
          </a:p>
        </p:txBody>
      </p:sp>
      <p:sp>
        <p:nvSpPr>
          <p:cNvPr id="6" name="Rectangle 5"/>
          <p:cNvSpPr/>
          <p:nvPr/>
        </p:nvSpPr>
        <p:spPr>
          <a:xfrm>
            <a:off x="707702" y="4777898"/>
            <a:ext cx="4546629" cy="1077218"/>
          </a:xfrm>
          <a:prstGeom prst="rect">
            <a:avLst/>
          </a:prstGeom>
          <a:solidFill>
            <a:srgbClr val="7030A0"/>
          </a:solidFill>
        </p:spPr>
        <p:txBody>
          <a:bodyPr wrap="none">
            <a:spAutoFit/>
          </a:bodyPr>
          <a:lstStyle/>
          <a:p>
            <a:r>
              <a:rPr lang="en-US" sz="3200" dirty="0" smtClean="0">
                <a:solidFill>
                  <a:schemeClr val="bg1"/>
                </a:solidFill>
                <a:ea typeface="Calibri" charset="0"/>
                <a:cs typeface="Calibri" charset="0"/>
              </a:rPr>
              <a:t>Geographical Information</a:t>
            </a:r>
            <a:r>
              <a:rPr lang="zh-CN" altLang="en-US" sz="3200" dirty="0" smtClean="0">
                <a:solidFill>
                  <a:schemeClr val="bg1"/>
                </a:solidFill>
                <a:ea typeface="Calibri" charset="0"/>
                <a:cs typeface="Calibri" charset="0"/>
              </a:rPr>
              <a:t> </a:t>
            </a:r>
          </a:p>
          <a:p>
            <a:r>
              <a:rPr lang="en-US" sz="3200" dirty="0" smtClean="0">
                <a:solidFill>
                  <a:schemeClr val="bg1"/>
                </a:solidFill>
                <a:ea typeface="Calibri" charset="0"/>
                <a:cs typeface="Calibri" charset="0"/>
              </a:rPr>
              <a:t>(</a:t>
            </a:r>
            <a:r>
              <a:rPr lang="en-US" sz="3200" dirty="0">
                <a:solidFill>
                  <a:schemeClr val="bg1"/>
                </a:solidFill>
                <a:ea typeface="Calibri" charset="0"/>
                <a:cs typeface="Calibri" charset="0"/>
              </a:rPr>
              <a:t>latitude and longitude) </a:t>
            </a:r>
          </a:p>
        </p:txBody>
      </p:sp>
      <p:sp>
        <p:nvSpPr>
          <p:cNvPr id="7" name="Rectangle 6"/>
          <p:cNvSpPr/>
          <p:nvPr/>
        </p:nvSpPr>
        <p:spPr>
          <a:xfrm>
            <a:off x="3969579" y="1105177"/>
            <a:ext cx="3566627" cy="646331"/>
          </a:xfrm>
          <a:prstGeom prst="rect">
            <a:avLst/>
          </a:prstGeom>
          <a:solidFill>
            <a:schemeClr val="bg1"/>
          </a:solidFill>
          <a:ln>
            <a:solidFill>
              <a:srgbClr val="7030A0"/>
            </a:solidFill>
          </a:ln>
        </p:spPr>
        <p:txBody>
          <a:bodyPr wrap="square">
            <a:spAutoFit/>
          </a:bodyPr>
          <a:lstStyle/>
          <a:p>
            <a:r>
              <a:rPr lang="en-US" altLang="zh-CN" dirty="0" smtClean="0">
                <a:ea typeface="Calibri" charset="0"/>
                <a:cs typeface="Calibri" charset="0"/>
              </a:rPr>
              <a:t>From</a:t>
            </a:r>
            <a:r>
              <a:rPr lang="zh-CN" altLang="en-US" dirty="0" smtClean="0">
                <a:ea typeface="Calibri" charset="0"/>
                <a:cs typeface="Calibri" charset="0"/>
              </a:rPr>
              <a:t> </a:t>
            </a:r>
            <a:r>
              <a:rPr lang="en-US" dirty="0" smtClean="0">
                <a:ea typeface="Calibri" charset="0"/>
                <a:cs typeface="Calibri" charset="0"/>
              </a:rPr>
              <a:t>Wikipedia </a:t>
            </a:r>
            <a:r>
              <a:rPr lang="en-US" altLang="zh-CN" dirty="0" smtClean="0">
                <a:ea typeface="Calibri" charset="0"/>
                <a:cs typeface="Calibri" charset="0"/>
              </a:rPr>
              <a:t>(</a:t>
            </a:r>
            <a:r>
              <a:rPr lang="en-US" altLang="zh-CN" dirty="0">
                <a:ea typeface="Calibri" charset="0"/>
                <a:cs typeface="Calibri" charset="0"/>
              </a:rPr>
              <a:t>Count</a:t>
            </a:r>
            <a:r>
              <a:rPr lang="zh-CN" altLang="en-US" dirty="0">
                <a:ea typeface="Calibri" charset="0"/>
                <a:cs typeface="Calibri" charset="0"/>
              </a:rPr>
              <a:t> </a:t>
            </a:r>
            <a:r>
              <a:rPr lang="en-US" altLang="zh-CN" dirty="0" smtClean="0">
                <a:ea typeface="Calibri" charset="0"/>
                <a:cs typeface="Calibri" charset="0"/>
              </a:rPr>
              <a:t>:</a:t>
            </a:r>
            <a:r>
              <a:rPr lang="zh-CN" altLang="en-US" dirty="0" smtClean="0">
                <a:ea typeface="Calibri" charset="0"/>
                <a:cs typeface="Calibri" charset="0"/>
              </a:rPr>
              <a:t> </a:t>
            </a:r>
            <a:r>
              <a:rPr lang="en-US" altLang="zh-CN" dirty="0" smtClean="0">
                <a:ea typeface="Calibri" charset="0"/>
                <a:cs typeface="Calibri" charset="0"/>
              </a:rPr>
              <a:t>54)</a:t>
            </a:r>
            <a:endParaRPr lang="zh-CN" altLang="en-US" dirty="0" smtClean="0">
              <a:ea typeface="Calibri" charset="0"/>
              <a:cs typeface="Calibri" charset="0"/>
            </a:endParaRPr>
          </a:p>
          <a:p>
            <a:r>
              <a:rPr lang="en-US" dirty="0" smtClean="0">
                <a:ea typeface="Calibri" charset="0"/>
                <a:cs typeface="Calibri" charset="0"/>
              </a:rPr>
              <a:t>Python dictionary by manual </a:t>
            </a:r>
            <a:r>
              <a:rPr lang="en-US" dirty="0">
                <a:ea typeface="Calibri" charset="0"/>
                <a:cs typeface="Calibri" charset="0"/>
              </a:rPr>
              <a:t>input</a:t>
            </a:r>
          </a:p>
        </p:txBody>
      </p:sp>
      <p:sp>
        <p:nvSpPr>
          <p:cNvPr id="8" name="Rectangle 7"/>
          <p:cNvSpPr/>
          <p:nvPr/>
        </p:nvSpPr>
        <p:spPr>
          <a:xfrm>
            <a:off x="3969579" y="2989112"/>
            <a:ext cx="4904920" cy="923330"/>
          </a:xfrm>
          <a:prstGeom prst="rect">
            <a:avLst/>
          </a:prstGeom>
          <a:solidFill>
            <a:schemeClr val="bg1"/>
          </a:solidFill>
          <a:ln>
            <a:solidFill>
              <a:srgbClr val="7030A0"/>
            </a:solidFill>
          </a:ln>
        </p:spPr>
        <p:txBody>
          <a:bodyPr wrap="square">
            <a:spAutoFit/>
          </a:bodyPr>
          <a:lstStyle/>
          <a:p>
            <a:r>
              <a:rPr lang="en-US" altLang="zh-CN" dirty="0" smtClean="0">
                <a:ea typeface="Calibri" charset="0"/>
                <a:cs typeface="Calibri" charset="0"/>
              </a:rPr>
              <a:t>From</a:t>
            </a:r>
            <a:r>
              <a:rPr lang="zh-CN" altLang="en-US" dirty="0" smtClean="0">
                <a:ea typeface="Calibri" charset="0"/>
                <a:cs typeface="Calibri" charset="0"/>
              </a:rPr>
              <a:t> </a:t>
            </a:r>
            <a:r>
              <a:rPr lang="en-US" dirty="0" smtClean="0">
                <a:ea typeface="Calibri" charset="0"/>
                <a:cs typeface="Calibri" charset="0"/>
              </a:rPr>
              <a:t>China </a:t>
            </a:r>
            <a:r>
              <a:rPr lang="en-US" dirty="0">
                <a:ea typeface="Calibri" charset="0"/>
                <a:cs typeface="Calibri" charset="0"/>
              </a:rPr>
              <a:t>2010 Census </a:t>
            </a:r>
            <a:endParaRPr lang="zh-CN" altLang="en-US" dirty="0" smtClean="0">
              <a:ea typeface="Calibri" charset="0"/>
              <a:cs typeface="Calibri" charset="0"/>
            </a:endParaRPr>
          </a:p>
          <a:p>
            <a:r>
              <a:rPr lang="en-US" altLang="zh-CN" dirty="0">
                <a:ea typeface="Calibri" charset="0"/>
                <a:cs typeface="Calibri" charset="0"/>
              </a:rPr>
              <a:t>C</a:t>
            </a:r>
            <a:r>
              <a:rPr lang="en-US" dirty="0" smtClean="0">
                <a:ea typeface="Calibri" charset="0"/>
                <a:cs typeface="Calibri" charset="0"/>
              </a:rPr>
              <a:t>ounted </a:t>
            </a:r>
            <a:r>
              <a:rPr lang="en-US" dirty="0">
                <a:ea typeface="Calibri" charset="0"/>
                <a:cs typeface="Calibri" charset="0"/>
              </a:rPr>
              <a:t>based on the administration district of those </a:t>
            </a:r>
            <a:r>
              <a:rPr lang="en-US" dirty="0" smtClean="0">
                <a:ea typeface="Calibri" charset="0"/>
                <a:cs typeface="Calibri" charset="0"/>
              </a:rPr>
              <a:t>cities</a:t>
            </a:r>
            <a:r>
              <a:rPr lang="en-US" altLang="zh-CN" dirty="0" smtClean="0">
                <a:ea typeface="Calibri" charset="0"/>
                <a:cs typeface="Calibri" charset="0"/>
              </a:rPr>
              <a:t>.</a:t>
            </a:r>
            <a:endParaRPr lang="en-US" dirty="0">
              <a:ea typeface="Calibri" charset="0"/>
              <a:cs typeface="Calibri" charset="0"/>
            </a:endParaRPr>
          </a:p>
        </p:txBody>
      </p:sp>
      <p:sp>
        <p:nvSpPr>
          <p:cNvPr id="10" name="Rectangle 9"/>
          <p:cNvSpPr/>
          <p:nvPr/>
        </p:nvSpPr>
        <p:spPr>
          <a:xfrm>
            <a:off x="5444324" y="4716342"/>
            <a:ext cx="3430175" cy="1200329"/>
          </a:xfrm>
          <a:prstGeom prst="rect">
            <a:avLst/>
          </a:prstGeom>
          <a:solidFill>
            <a:schemeClr val="bg1"/>
          </a:solidFill>
          <a:ln>
            <a:solidFill>
              <a:srgbClr val="7030A0"/>
            </a:solidFill>
          </a:ln>
        </p:spPr>
        <p:txBody>
          <a:bodyPr wrap="square">
            <a:spAutoFit/>
          </a:bodyPr>
          <a:lstStyle/>
          <a:p>
            <a:r>
              <a:rPr lang="en-US" dirty="0" smtClean="0">
                <a:ea typeface="Calibri" charset="0"/>
                <a:cs typeface="Calibri" charset="0"/>
              </a:rPr>
              <a:t>ACME Mapper</a:t>
            </a:r>
            <a:r>
              <a:rPr lang="zh-CN" altLang="en-US" dirty="0" smtClean="0">
                <a:ea typeface="Calibri" charset="0"/>
                <a:cs typeface="Calibri" charset="0"/>
              </a:rPr>
              <a:t> </a:t>
            </a:r>
            <a:r>
              <a:rPr lang="en-US" dirty="0" smtClean="0">
                <a:ea typeface="Calibri" charset="0"/>
                <a:cs typeface="Calibri" charset="0"/>
              </a:rPr>
              <a:t>provided</a:t>
            </a:r>
            <a:r>
              <a:rPr lang="zh-CN" altLang="en-US" dirty="0" smtClean="0">
                <a:ea typeface="Calibri" charset="0"/>
                <a:cs typeface="Calibri" charset="0"/>
              </a:rPr>
              <a:t> </a:t>
            </a:r>
            <a:r>
              <a:rPr lang="en-US" dirty="0" smtClean="0">
                <a:ea typeface="Calibri" charset="0"/>
                <a:cs typeface="Calibri" charset="0"/>
              </a:rPr>
              <a:t>HSR </a:t>
            </a:r>
            <a:r>
              <a:rPr lang="en-US" dirty="0">
                <a:ea typeface="Calibri" charset="0"/>
                <a:cs typeface="Calibri" charset="0"/>
              </a:rPr>
              <a:t>train stations </a:t>
            </a:r>
            <a:endParaRPr lang="zh-CN" altLang="en-US" dirty="0" smtClean="0">
              <a:ea typeface="Calibri" charset="0"/>
              <a:cs typeface="Calibri" charset="0"/>
            </a:endParaRPr>
          </a:p>
          <a:p>
            <a:endParaRPr lang="zh-CN" altLang="en-US" dirty="0" smtClean="0">
              <a:ea typeface="Calibri" charset="0"/>
              <a:cs typeface="Calibri" charset="0"/>
            </a:endParaRPr>
          </a:p>
          <a:p>
            <a:r>
              <a:rPr lang="en-US" altLang="zh-CN" dirty="0" smtClean="0">
                <a:ea typeface="Calibri" charset="0"/>
                <a:cs typeface="Calibri" charset="0"/>
              </a:rPr>
              <a:t>Count</a:t>
            </a:r>
            <a:r>
              <a:rPr lang="zh-CN" altLang="en-US" dirty="0" smtClean="0">
                <a:ea typeface="Calibri" charset="0"/>
                <a:cs typeface="Calibri" charset="0"/>
              </a:rPr>
              <a:t> </a:t>
            </a:r>
            <a:r>
              <a:rPr lang="en-US" altLang="zh-CN" dirty="0" smtClean="0">
                <a:ea typeface="Calibri" charset="0"/>
                <a:cs typeface="Calibri" charset="0"/>
              </a:rPr>
              <a:t>of</a:t>
            </a:r>
            <a:r>
              <a:rPr lang="zh-CN" altLang="en-US" dirty="0" smtClean="0">
                <a:ea typeface="Calibri" charset="0"/>
                <a:cs typeface="Calibri" charset="0"/>
              </a:rPr>
              <a:t> </a:t>
            </a:r>
            <a:r>
              <a:rPr lang="en-US" altLang="zh-CN" dirty="0" smtClean="0">
                <a:ea typeface="Calibri" charset="0"/>
                <a:cs typeface="Calibri" charset="0"/>
              </a:rPr>
              <a:t>cities:</a:t>
            </a:r>
            <a:r>
              <a:rPr lang="zh-CN" altLang="en-US" dirty="0" smtClean="0">
                <a:ea typeface="Calibri" charset="0"/>
                <a:cs typeface="Calibri" charset="0"/>
              </a:rPr>
              <a:t> </a:t>
            </a:r>
            <a:r>
              <a:rPr lang="en-US" altLang="zh-CN" dirty="0" smtClean="0">
                <a:ea typeface="Calibri" charset="0"/>
                <a:cs typeface="Calibri" charset="0"/>
              </a:rPr>
              <a:t>300</a:t>
            </a:r>
            <a:r>
              <a:rPr lang="zh-CN" altLang="en-US" dirty="0" smtClean="0">
                <a:ea typeface="Calibri" charset="0"/>
                <a:cs typeface="Calibri" charset="0"/>
              </a:rPr>
              <a:t> </a:t>
            </a:r>
            <a:endParaRPr lang="en-US" dirty="0">
              <a:ea typeface="Calibri" charset="0"/>
              <a:cs typeface="Calibri" charset="0"/>
            </a:endParaRPr>
          </a:p>
        </p:txBody>
      </p:sp>
      <p:sp>
        <p:nvSpPr>
          <p:cNvPr id="11" name="Rectangle 10"/>
          <p:cNvSpPr/>
          <p:nvPr/>
        </p:nvSpPr>
        <p:spPr>
          <a:xfrm>
            <a:off x="3969579" y="1776215"/>
            <a:ext cx="3566627" cy="738664"/>
          </a:xfrm>
          <a:prstGeom prst="rect">
            <a:avLst/>
          </a:prstGeom>
          <a:solidFill>
            <a:schemeClr val="bg1"/>
          </a:solidFill>
          <a:ln>
            <a:solidFill>
              <a:schemeClr val="accent4">
                <a:lumMod val="75000"/>
              </a:schemeClr>
            </a:solidFill>
          </a:ln>
        </p:spPr>
        <p:txBody>
          <a:bodyPr wrap="square">
            <a:spAutoFit/>
          </a:bodyPr>
          <a:lstStyle/>
          <a:p>
            <a:r>
              <a:rPr lang="en-US" sz="1400" dirty="0" err="1"/>
              <a:t>dic</a:t>
            </a:r>
            <a:r>
              <a:rPr lang="en-US" sz="1400" dirty="0"/>
              <a:t>[0] = {'Qinhuangdao':</a:t>
            </a:r>
            <a:r>
              <a:rPr lang="en-US" sz="1400" dirty="0">
                <a:solidFill>
                  <a:srgbClr val="7030A0"/>
                </a:solidFill>
              </a:rPr>
              <a:t>0</a:t>
            </a:r>
            <a:r>
              <a:rPr lang="en-US" sz="1400" dirty="0"/>
              <a:t>, 'Huludao':</a:t>
            </a:r>
            <a:r>
              <a:rPr lang="en-US" sz="1400" dirty="0">
                <a:solidFill>
                  <a:srgbClr val="7030A0"/>
                </a:solidFill>
              </a:rPr>
              <a:t>138</a:t>
            </a:r>
            <a:r>
              <a:rPr lang="en-US" sz="1400" dirty="0"/>
              <a:t>, 'Jinzhou':</a:t>
            </a:r>
            <a:r>
              <a:rPr lang="en-US" sz="1400" dirty="0">
                <a:solidFill>
                  <a:srgbClr val="7030A0"/>
                </a:solidFill>
              </a:rPr>
              <a:t>181</a:t>
            </a:r>
            <a:r>
              <a:rPr lang="en-US" sz="1400" dirty="0"/>
              <a:t>, 'Panjin':</a:t>
            </a:r>
            <a:r>
              <a:rPr lang="en-US" sz="1400" dirty="0">
                <a:solidFill>
                  <a:srgbClr val="7030A0"/>
                </a:solidFill>
              </a:rPr>
              <a:t>250</a:t>
            </a:r>
            <a:r>
              <a:rPr lang="en-US" sz="1400" dirty="0"/>
              <a:t>, 'Anshan':</a:t>
            </a:r>
            <a:r>
              <a:rPr lang="en-US" sz="1400" dirty="0">
                <a:solidFill>
                  <a:srgbClr val="7030A0"/>
                </a:solidFill>
              </a:rPr>
              <a:t>305</a:t>
            </a:r>
            <a:r>
              <a:rPr lang="en-US" sz="1400" dirty="0"/>
              <a:t>, 'Shenyang':</a:t>
            </a:r>
            <a:r>
              <a:rPr lang="en-US" sz="1400" dirty="0">
                <a:solidFill>
                  <a:srgbClr val="7030A0"/>
                </a:solidFill>
              </a:rPr>
              <a:t>404</a:t>
            </a:r>
            <a:r>
              <a:rPr lang="en-US" sz="1400" dirty="0"/>
              <a:t>}</a:t>
            </a:r>
          </a:p>
        </p:txBody>
      </p:sp>
      <p:sp>
        <p:nvSpPr>
          <p:cNvPr id="14" name="Line Callout 1 13"/>
          <p:cNvSpPr/>
          <p:nvPr/>
        </p:nvSpPr>
        <p:spPr>
          <a:xfrm>
            <a:off x="7907546" y="2246707"/>
            <a:ext cx="966953" cy="307777"/>
          </a:xfrm>
          <a:prstGeom prst="borderCallout1">
            <a:avLst>
              <a:gd name="adj1" fmla="val 49483"/>
              <a:gd name="adj2" fmla="val -2897"/>
              <a:gd name="adj3" fmla="val -7023"/>
              <a:gd name="adj4" fmla="val -153550"/>
            </a:avLst>
          </a:prstGeom>
          <a:solidFill>
            <a:schemeClr val="accent4">
              <a:lumMod val="20000"/>
              <a:lumOff val="80000"/>
            </a:schemeClr>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altLang="zh-CN" sz="1400" dirty="0">
                <a:solidFill>
                  <a:sysClr val="windowText" lastClr="000000"/>
                </a:solidFill>
              </a:rPr>
              <a:t>City</a:t>
            </a:r>
            <a:r>
              <a:rPr lang="zh-CN" altLang="en-US" sz="1400" dirty="0">
                <a:solidFill>
                  <a:sysClr val="windowText" lastClr="000000"/>
                </a:solidFill>
              </a:rPr>
              <a:t> </a:t>
            </a:r>
            <a:r>
              <a:rPr lang="en-US" altLang="zh-CN" sz="1400" dirty="0">
                <a:solidFill>
                  <a:sysClr val="windowText" lastClr="000000"/>
                </a:solidFill>
              </a:rPr>
              <a:t>Name</a:t>
            </a:r>
            <a:endParaRPr lang="en-US" sz="1400" dirty="0">
              <a:solidFill>
                <a:sysClr val="windowText" lastClr="000000"/>
              </a:solidFill>
            </a:endParaRPr>
          </a:p>
        </p:txBody>
      </p:sp>
      <p:sp>
        <p:nvSpPr>
          <p:cNvPr id="17" name="Line Callout 1 16"/>
          <p:cNvSpPr/>
          <p:nvPr/>
        </p:nvSpPr>
        <p:spPr>
          <a:xfrm>
            <a:off x="8039953" y="1837770"/>
            <a:ext cx="834546" cy="307777"/>
          </a:xfrm>
          <a:prstGeom prst="borderCallout1">
            <a:avLst>
              <a:gd name="adj1" fmla="val 18750"/>
              <a:gd name="adj2" fmla="val -8333"/>
              <a:gd name="adj3" fmla="val 27126"/>
              <a:gd name="adj4" fmla="val -124385"/>
            </a:avLst>
          </a:prstGeom>
          <a:solidFill>
            <a:schemeClr val="accent4">
              <a:lumMod val="20000"/>
              <a:lumOff val="80000"/>
            </a:schemeClr>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altLang="zh-CN" sz="1400" dirty="0">
                <a:solidFill>
                  <a:srgbClr val="7030A0"/>
                </a:solidFill>
              </a:rPr>
              <a:t>Distance</a:t>
            </a:r>
            <a:endParaRPr lang="en-US" sz="1400" dirty="0">
              <a:solidFill>
                <a:srgbClr val="7030A0"/>
              </a:solidFill>
            </a:endParaRPr>
          </a:p>
        </p:txBody>
      </p:sp>
    </p:spTree>
    <p:extLst>
      <p:ext uri="{BB962C8B-B14F-4D97-AF65-F5344CB8AC3E}">
        <p14:creationId xmlns:p14="http://schemas.microsoft.com/office/powerpoint/2010/main" val="1213515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44564" y="3996358"/>
            <a:ext cx="6900042" cy="369332"/>
          </a:xfrm>
          <a:prstGeom prst="rect">
            <a:avLst/>
          </a:prstGeom>
          <a:ln>
            <a:solidFill>
              <a:schemeClr val="accent4">
                <a:lumMod val="20000"/>
                <a:lumOff val="80000"/>
              </a:schemeClr>
            </a:solidFill>
          </a:ln>
        </p:spPr>
        <p:txBody>
          <a:bodyPr wrap="square">
            <a:spAutoFit/>
          </a:bodyPr>
          <a:lstStyle/>
          <a:p>
            <a:r>
              <a:rPr lang="en-US" dirty="0"/>
              <a:t>Node attributes included Track Network Dictionary and Population Data.</a:t>
            </a:r>
          </a:p>
        </p:txBody>
      </p:sp>
      <p:sp>
        <p:nvSpPr>
          <p:cNvPr id="20482" name="标题 1"/>
          <p:cNvSpPr>
            <a:spLocks noGrp="1"/>
          </p:cNvSpPr>
          <p:nvPr>
            <p:ph type="title"/>
          </p:nvPr>
        </p:nvSpPr>
        <p:spPr>
          <a:xfrm>
            <a:off x="64008" y="82296"/>
            <a:ext cx="8229600" cy="765176"/>
          </a:xfrm>
        </p:spPr>
        <p:txBody>
          <a:bodyPr/>
          <a:lstStyle/>
          <a:p>
            <a:r>
              <a:rPr lang="en-US" altLang="zh-CN" sz="3200" b="1" dirty="0">
                <a:solidFill>
                  <a:srgbClr val="0D0D0D"/>
                </a:solidFill>
                <a:latin typeface="Calibri" charset="0"/>
                <a:ea typeface="Calibri" charset="0"/>
                <a:cs typeface="Calibri" charset="0"/>
              </a:rPr>
              <a:t>Method</a:t>
            </a:r>
            <a:r>
              <a:rPr lang="zh-CN" altLang="en-US" sz="3200" b="1" dirty="0">
                <a:solidFill>
                  <a:srgbClr val="0D0D0D"/>
                </a:solidFill>
                <a:latin typeface="Calibri" charset="0"/>
                <a:ea typeface="Calibri" charset="0"/>
                <a:cs typeface="Calibri" charset="0"/>
              </a:rPr>
              <a:t> </a:t>
            </a:r>
          </a:p>
        </p:txBody>
      </p:sp>
      <p:sp>
        <p:nvSpPr>
          <p:cNvPr id="20483" name="内容占位符 2"/>
          <p:cNvSpPr>
            <a:spLocks noGrp="1"/>
          </p:cNvSpPr>
          <p:nvPr>
            <p:ph idx="1"/>
          </p:nvPr>
        </p:nvSpPr>
        <p:spPr>
          <a:xfrm>
            <a:off x="457200" y="935038"/>
            <a:ext cx="8229600" cy="620712"/>
          </a:xfrm>
          <a:ln>
            <a:headEnd/>
            <a:tailEnd/>
          </a:ln>
        </p:spPr>
        <p:style>
          <a:lnRef idx="2">
            <a:schemeClr val="accent4"/>
          </a:lnRef>
          <a:fillRef idx="1">
            <a:schemeClr val="lt1"/>
          </a:fillRef>
          <a:effectRef idx="0">
            <a:schemeClr val="accent4"/>
          </a:effectRef>
          <a:fontRef idx="minor">
            <a:schemeClr val="dk1"/>
          </a:fontRef>
        </p:style>
        <p:txBody>
          <a:bodyPr/>
          <a:lstStyle/>
          <a:p>
            <a:pPr marL="0" indent="0">
              <a:buNone/>
              <a:defRPr/>
            </a:pPr>
            <a:r>
              <a:rPr lang="en-US" altLang="zh-CN" b="1" dirty="0" smtClean="0">
                <a:latin typeface="Calibri" charset="0"/>
                <a:ea typeface="Calibri" charset="0"/>
                <a:cs typeface="Calibri" charset="0"/>
              </a:rPr>
              <a:t>Assumption</a:t>
            </a:r>
            <a:endParaRPr lang="zh-CN" altLang="en-US" b="1" dirty="0" smtClean="0">
              <a:latin typeface="Calibri" charset="0"/>
              <a:ea typeface="Calibri" charset="0"/>
              <a:cs typeface="Calibri" charset="0"/>
            </a:endParaRPr>
          </a:p>
        </p:txBody>
      </p:sp>
      <p:cxnSp>
        <p:nvCxnSpPr>
          <p:cNvPr id="3" name="Straight Connector 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57200" y="1717675"/>
            <a:ext cx="8229600" cy="369332"/>
          </a:xfrm>
          <a:prstGeom prst="rect">
            <a:avLst/>
          </a:prstGeom>
        </p:spPr>
        <p:txBody>
          <a:bodyPr wrap="square">
            <a:spAutoFit/>
          </a:bodyPr>
          <a:lstStyle/>
          <a:p>
            <a:r>
              <a:rPr lang="en-US" altLang="zh-CN" dirty="0">
                <a:latin typeface="+mn-lt"/>
                <a:ea typeface="ＭＳ 明朝" charset="-128"/>
              </a:rPr>
              <a:t>I</a:t>
            </a:r>
            <a:r>
              <a:rPr lang="en-US" dirty="0" smtClean="0">
                <a:latin typeface="+mn-lt"/>
                <a:ea typeface="ＭＳ 明朝" charset="-128"/>
              </a:rPr>
              <a:t>n </a:t>
            </a:r>
            <a:r>
              <a:rPr lang="en-US" dirty="0">
                <a:latin typeface="+mn-lt"/>
                <a:ea typeface="ＭＳ 明朝" charset="-128"/>
              </a:rPr>
              <a:t>the </a:t>
            </a:r>
            <a:r>
              <a:rPr lang="en-US" dirty="0" smtClean="0">
                <a:latin typeface="+mn-lt"/>
                <a:ea typeface="ＭＳ 明朝" charset="-128"/>
              </a:rPr>
              <a:t>model</a:t>
            </a:r>
            <a:r>
              <a:rPr lang="zh-CN" altLang="en-US" dirty="0" smtClean="0">
                <a:latin typeface="+mn-lt"/>
                <a:ea typeface="ＭＳ 明朝" charset="-128"/>
              </a:rPr>
              <a:t> </a:t>
            </a:r>
            <a:r>
              <a:rPr lang="en-US" altLang="zh-CN" dirty="0" smtClean="0">
                <a:latin typeface="+mn-lt"/>
                <a:ea typeface="ＭＳ 明朝" charset="-128"/>
              </a:rPr>
              <a:t>considered</a:t>
            </a:r>
            <a:r>
              <a:rPr lang="zh-CN" altLang="en-US" dirty="0" smtClean="0">
                <a:latin typeface="+mn-lt"/>
                <a:ea typeface="ＭＳ 明朝" charset="-128"/>
              </a:rPr>
              <a:t> </a:t>
            </a:r>
            <a:r>
              <a:rPr lang="en-US" b="1" dirty="0" smtClean="0">
                <a:latin typeface="+mn-lt"/>
                <a:ea typeface="ＭＳ 明朝" charset="-128"/>
              </a:rPr>
              <a:t>only</a:t>
            </a:r>
            <a:r>
              <a:rPr lang="en-US" dirty="0" smtClean="0">
                <a:latin typeface="+mn-lt"/>
                <a:ea typeface="ＭＳ 明朝" charset="-128"/>
              </a:rPr>
              <a:t> </a:t>
            </a:r>
            <a:r>
              <a:rPr lang="en-US" dirty="0">
                <a:latin typeface="+mn-lt"/>
                <a:ea typeface="ＭＳ 明朝" charset="-128"/>
              </a:rPr>
              <a:t>stations in big </a:t>
            </a:r>
            <a:r>
              <a:rPr lang="en-US" dirty="0" smtClean="0">
                <a:latin typeface="+mn-lt"/>
                <a:ea typeface="ＭＳ 明朝" charset="-128"/>
              </a:rPr>
              <a:t>cities</a:t>
            </a:r>
            <a:r>
              <a:rPr lang="en-US" dirty="0" smtClean="0">
                <a:latin typeface="+mn-lt"/>
                <a:ea typeface="宋体" charset="0"/>
              </a:rPr>
              <a:t> </a:t>
            </a:r>
            <a:endParaRPr lang="en-US" dirty="0">
              <a:latin typeface="+mn-lt"/>
            </a:endParaRPr>
          </a:p>
        </p:txBody>
      </p:sp>
      <p:sp>
        <p:nvSpPr>
          <p:cNvPr id="4" name="Rectangle 3"/>
          <p:cNvSpPr/>
          <p:nvPr/>
        </p:nvSpPr>
        <p:spPr>
          <a:xfrm>
            <a:off x="457200" y="2164852"/>
            <a:ext cx="8229600" cy="369332"/>
          </a:xfrm>
          <a:prstGeom prst="rect">
            <a:avLst/>
          </a:prstGeom>
        </p:spPr>
        <p:txBody>
          <a:bodyPr wrap="square">
            <a:spAutoFit/>
          </a:bodyPr>
          <a:lstStyle/>
          <a:p>
            <a:r>
              <a:rPr lang="en-US" altLang="zh-CN" dirty="0">
                <a:latin typeface="+mn-lt"/>
                <a:ea typeface="ＭＳ 明朝" charset="-128"/>
              </a:rPr>
              <a:t>T</a:t>
            </a:r>
            <a:r>
              <a:rPr lang="en-US" dirty="0" smtClean="0">
                <a:latin typeface="+mn-lt"/>
                <a:ea typeface="ＭＳ 明朝" charset="-128"/>
              </a:rPr>
              <a:t>ravel </a:t>
            </a:r>
            <a:r>
              <a:rPr lang="en-US" dirty="0">
                <a:latin typeface="+mn-lt"/>
                <a:ea typeface="ＭＳ 明朝" charset="-128"/>
              </a:rPr>
              <a:t>distance of </a:t>
            </a:r>
            <a:r>
              <a:rPr lang="en-US" altLang="zh-CN" dirty="0" smtClean="0">
                <a:latin typeface="+mn-lt"/>
                <a:ea typeface="ＭＳ 明朝" charset="-128"/>
              </a:rPr>
              <a:t>each</a:t>
            </a:r>
            <a:r>
              <a:rPr lang="en-US" dirty="0" smtClean="0">
                <a:latin typeface="+mn-lt"/>
                <a:ea typeface="ＭＳ 明朝" charset="-128"/>
              </a:rPr>
              <a:t> </a:t>
            </a:r>
            <a:r>
              <a:rPr lang="en-US" dirty="0">
                <a:latin typeface="+mn-lt"/>
                <a:ea typeface="ＭＳ 明朝" charset="-128"/>
              </a:rPr>
              <a:t>two stations </a:t>
            </a:r>
            <a:r>
              <a:rPr lang="en-US" altLang="zh-CN" dirty="0" smtClean="0">
                <a:latin typeface="+mn-lt"/>
                <a:ea typeface="ＭＳ 明朝" charset="-128"/>
              </a:rPr>
              <a:t>:</a:t>
            </a:r>
            <a:r>
              <a:rPr lang="zh-CN" altLang="en-US" dirty="0" smtClean="0">
                <a:latin typeface="+mn-lt"/>
                <a:ea typeface="ＭＳ 明朝" charset="-128"/>
              </a:rPr>
              <a:t> </a:t>
            </a:r>
            <a:r>
              <a:rPr lang="en-US" dirty="0" smtClean="0">
                <a:latin typeface="+mn-lt"/>
                <a:ea typeface="ＭＳ 明朝" charset="-128"/>
              </a:rPr>
              <a:t>geographical </a:t>
            </a:r>
            <a:r>
              <a:rPr lang="en-US" dirty="0">
                <a:latin typeface="+mn-lt"/>
                <a:ea typeface="ＭＳ 明朝" charset="-128"/>
              </a:rPr>
              <a:t>distance</a:t>
            </a:r>
            <a:r>
              <a:rPr lang="en-US" dirty="0">
                <a:latin typeface="+mn-lt"/>
              </a:rPr>
              <a:t> </a:t>
            </a:r>
          </a:p>
        </p:txBody>
      </p:sp>
      <p:sp>
        <p:nvSpPr>
          <p:cNvPr id="7" name="内容占位符 2"/>
          <p:cNvSpPr txBox="1">
            <a:spLocks/>
          </p:cNvSpPr>
          <p:nvPr/>
        </p:nvSpPr>
        <p:spPr bwMode="auto">
          <a:xfrm>
            <a:off x="457200" y="2780189"/>
            <a:ext cx="8229600" cy="620712"/>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buNone/>
              <a:defRPr/>
            </a:pPr>
            <a:r>
              <a:rPr lang="en-US" altLang="zh-CN" b="1" dirty="0">
                <a:latin typeface="Calibri" charset="0"/>
                <a:ea typeface="Calibri" charset="0"/>
                <a:cs typeface="Calibri" charset="0"/>
              </a:rPr>
              <a:t>Model Specification</a:t>
            </a:r>
            <a:endParaRPr lang="zh-CN" altLang="en-US" b="1" dirty="0" smtClean="0">
              <a:latin typeface="Calibri" charset="0"/>
              <a:ea typeface="Calibri" charset="0"/>
              <a:cs typeface="Calibri" charset="0"/>
            </a:endParaRPr>
          </a:p>
        </p:txBody>
      </p:sp>
      <p:sp>
        <p:nvSpPr>
          <p:cNvPr id="6" name="Rectangle 5"/>
          <p:cNvSpPr/>
          <p:nvPr/>
        </p:nvSpPr>
        <p:spPr>
          <a:xfrm>
            <a:off x="457200" y="3646086"/>
            <a:ext cx="5691352" cy="400110"/>
          </a:xfrm>
          <a:prstGeom prst="rect">
            <a:avLst/>
          </a:prstGeom>
          <a:solidFill>
            <a:schemeClr val="accent4">
              <a:lumMod val="20000"/>
              <a:lumOff val="80000"/>
            </a:schemeClr>
          </a:solidFill>
          <a:ln>
            <a:solidFill>
              <a:srgbClr val="7030A0"/>
            </a:solidFill>
          </a:ln>
        </p:spPr>
        <p:txBody>
          <a:bodyPr wrap="square">
            <a:spAutoFit/>
          </a:bodyPr>
          <a:lstStyle/>
          <a:p>
            <a:r>
              <a:rPr lang="en-US" sz="2000"/>
              <a:t>Added train stations  as nodes in the network. </a:t>
            </a:r>
          </a:p>
        </p:txBody>
      </p:sp>
      <p:sp>
        <p:nvSpPr>
          <p:cNvPr id="12" name="Rectangle 11"/>
          <p:cNvSpPr/>
          <p:nvPr/>
        </p:nvSpPr>
        <p:spPr>
          <a:xfrm>
            <a:off x="457200" y="4553782"/>
            <a:ext cx="7099738" cy="400110"/>
          </a:xfrm>
          <a:prstGeom prst="rect">
            <a:avLst/>
          </a:prstGeom>
          <a:solidFill>
            <a:schemeClr val="accent4">
              <a:lumMod val="20000"/>
              <a:lumOff val="80000"/>
            </a:schemeClr>
          </a:solidFill>
          <a:ln>
            <a:solidFill>
              <a:srgbClr val="7030A0"/>
            </a:solidFill>
          </a:ln>
        </p:spPr>
        <p:txBody>
          <a:bodyPr wrap="square">
            <a:spAutoFit/>
          </a:bodyPr>
          <a:lstStyle/>
          <a:p>
            <a:r>
              <a:rPr lang="en-US" sz="2000"/>
              <a:t>Added edges to the graph according to the track network. </a:t>
            </a:r>
          </a:p>
        </p:txBody>
      </p:sp>
      <p:sp>
        <p:nvSpPr>
          <p:cNvPr id="13" name="Rectangle 12"/>
          <p:cNvSpPr/>
          <p:nvPr/>
        </p:nvSpPr>
        <p:spPr>
          <a:xfrm>
            <a:off x="457200" y="5487566"/>
            <a:ext cx="8229600" cy="707886"/>
          </a:xfrm>
          <a:prstGeom prst="rect">
            <a:avLst/>
          </a:prstGeom>
          <a:solidFill>
            <a:schemeClr val="accent4">
              <a:lumMod val="20000"/>
              <a:lumOff val="80000"/>
            </a:schemeClr>
          </a:solidFill>
          <a:ln>
            <a:solidFill>
              <a:srgbClr val="7030A0"/>
            </a:solidFill>
          </a:ln>
        </p:spPr>
        <p:txBody>
          <a:bodyPr wrap="square">
            <a:spAutoFit/>
          </a:bodyPr>
          <a:lstStyle/>
          <a:p>
            <a:r>
              <a:rPr lang="en-US" altLang="zh-CN" sz="2000" b="1" dirty="0" smtClean="0">
                <a:solidFill>
                  <a:sysClr val="windowText" lastClr="000000"/>
                </a:solidFill>
              </a:rPr>
              <a:t>G</a:t>
            </a:r>
            <a:r>
              <a:rPr lang="en-US" sz="2000" b="1" dirty="0" smtClean="0">
                <a:solidFill>
                  <a:sysClr val="windowText" lastClr="000000"/>
                </a:solidFill>
              </a:rPr>
              <a:t>RAVITY MODEL </a:t>
            </a:r>
            <a:r>
              <a:rPr lang="zh-CN" altLang="en-US" sz="2000" b="1" dirty="0" smtClean="0">
                <a:solidFill>
                  <a:sysClr val="windowText" lastClr="000000"/>
                </a:solidFill>
              </a:rPr>
              <a:t>    </a:t>
            </a:r>
            <a:r>
              <a:rPr lang="en-US" sz="2000" dirty="0" smtClean="0"/>
              <a:t>for </a:t>
            </a:r>
            <a:r>
              <a:rPr lang="en-US" sz="2000" dirty="0"/>
              <a:t>estimating passenger volume </a:t>
            </a:r>
            <a:endParaRPr lang="zh-CN" altLang="en-US" sz="2000" dirty="0" smtClean="0"/>
          </a:p>
          <a:p>
            <a:r>
              <a:rPr lang="en-US" altLang="zh-CN" sz="2000" dirty="0"/>
              <a:t>B</a:t>
            </a:r>
            <a:r>
              <a:rPr lang="en-US" sz="2000" dirty="0" smtClean="0"/>
              <a:t>ased </a:t>
            </a:r>
            <a:r>
              <a:rPr lang="en-US" sz="2000" dirty="0"/>
              <a:t>on the population, distance and the track network.</a:t>
            </a:r>
          </a:p>
        </p:txBody>
      </p:sp>
      <p:sp>
        <p:nvSpPr>
          <p:cNvPr id="10" name="Rectangle 9"/>
          <p:cNvSpPr/>
          <p:nvPr/>
        </p:nvSpPr>
        <p:spPr>
          <a:xfrm>
            <a:off x="599090" y="4902178"/>
            <a:ext cx="8151717" cy="369332"/>
          </a:xfrm>
          <a:prstGeom prst="rect">
            <a:avLst/>
          </a:prstGeom>
          <a:ln>
            <a:solidFill>
              <a:schemeClr val="accent4">
                <a:lumMod val="20000"/>
                <a:lumOff val="80000"/>
              </a:schemeClr>
            </a:solidFill>
          </a:ln>
        </p:spPr>
        <p:txBody>
          <a:bodyPr wrap="square">
            <a:spAutoFit/>
          </a:bodyPr>
          <a:lstStyle/>
          <a:p>
            <a:r>
              <a:rPr lang="en-US" dirty="0"/>
              <a:t>The distances of edges were defined as the geodesic distance between the two cities. </a:t>
            </a:r>
          </a:p>
        </p:txBody>
      </p:sp>
      <p:sp>
        <p:nvSpPr>
          <p:cNvPr id="11" name="Right Arrow 10"/>
          <p:cNvSpPr/>
          <p:nvPr/>
        </p:nvSpPr>
        <p:spPr>
          <a:xfrm rot="5400000">
            <a:off x="427523" y="4233532"/>
            <a:ext cx="348395" cy="141890"/>
          </a:xfrm>
          <a:prstGeom prst="rightArrow">
            <a:avLst>
              <a:gd name="adj1" fmla="val 42647"/>
              <a:gd name="adj2" fmla="val 61028"/>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5400000">
            <a:off x="411758" y="5184715"/>
            <a:ext cx="348395" cy="141890"/>
          </a:xfrm>
          <a:prstGeom prst="rightArrow">
            <a:avLst>
              <a:gd name="adj1" fmla="val 42647"/>
              <a:gd name="adj2" fmla="val 61028"/>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8"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2" name="Rectangle 1"/>
              <p:cNvSpPr/>
              <p:nvPr/>
            </p:nvSpPr>
            <p:spPr>
              <a:xfrm>
                <a:off x="2762492" y="2222554"/>
                <a:ext cx="3640035" cy="10049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𝑒</m:t>
                      </m:r>
                      <m:d>
                        <m:dPr>
                          <m:ctrlPr>
                            <a:rPr lang="en-US" sz="2800" i="1">
                              <a:latin typeface="Cambria Math" charset="0"/>
                            </a:rPr>
                          </m:ctrlPr>
                        </m:dPr>
                        <m:e>
                          <m:r>
                            <a:rPr lang="en-US" sz="2800" i="1">
                              <a:latin typeface="Cambria Math" charset="0"/>
                            </a:rPr>
                            <m:t>𝑎</m:t>
                          </m:r>
                          <m:r>
                            <a:rPr lang="en-US" sz="2800" i="0">
                              <a:latin typeface="Cambria Math" charset="0"/>
                            </a:rPr>
                            <m:t>,</m:t>
                          </m:r>
                          <m:r>
                            <a:rPr lang="en-US" sz="2800" i="1">
                              <a:latin typeface="Cambria Math" charset="0"/>
                            </a:rPr>
                            <m:t>𝑏</m:t>
                          </m:r>
                        </m:e>
                      </m:d>
                      <m:r>
                        <a:rPr lang="en-US" sz="2800" i="0">
                          <a:latin typeface="Cambria Math" charset="0"/>
                        </a:rPr>
                        <m:t>=</m:t>
                      </m:r>
                      <m:r>
                        <a:rPr lang="en-US" sz="2800" i="1">
                          <a:latin typeface="Cambria Math" charset="0"/>
                        </a:rPr>
                        <m:t>𝐾</m:t>
                      </m:r>
                      <m:f>
                        <m:fPr>
                          <m:ctrlPr>
                            <a:rPr lang="en-US" sz="2800" i="1">
                              <a:latin typeface="Cambria Math" charset="0"/>
                            </a:rPr>
                          </m:ctrlPr>
                        </m:fPr>
                        <m:num>
                          <m:d>
                            <m:dPr>
                              <m:begChr m:val=""/>
                              <m:ctrlPr>
                                <a:rPr lang="en-US" sz="2800" i="1">
                                  <a:latin typeface="Cambria Math" charset="0"/>
                                </a:rPr>
                              </m:ctrlPr>
                            </m:dPr>
                            <m:e>
                              <m:r>
                                <a:rPr lang="en-US" sz="2800" i="1">
                                  <a:latin typeface="Cambria Math" charset="0"/>
                                </a:rPr>
                                <m:t>𝑤</m:t>
                              </m:r>
                              <m:d>
                                <m:dPr>
                                  <m:ctrlPr>
                                    <a:rPr lang="en-US" sz="2800" i="1">
                                      <a:latin typeface="Cambria Math" charset="0"/>
                                    </a:rPr>
                                  </m:ctrlPr>
                                </m:dPr>
                                <m:e>
                                  <m:r>
                                    <a:rPr lang="en-US" sz="2800" i="1">
                                      <a:latin typeface="Cambria Math" charset="0"/>
                                    </a:rPr>
                                    <m:t>𝑎</m:t>
                                  </m:r>
                                </m:e>
                              </m:d>
                              <m:r>
                                <a:rPr lang="en-US" sz="2800" i="1">
                                  <a:latin typeface="Cambria Math" charset="0"/>
                                </a:rPr>
                                <m:t>𝑤</m:t>
                              </m:r>
                              <m:r>
                                <a:rPr lang="en-US" sz="2800" i="0">
                                  <a:latin typeface="Cambria Math" charset="0"/>
                                </a:rPr>
                                <m:t>(</m:t>
                              </m:r>
                              <m:r>
                                <a:rPr lang="en-US" sz="2800" i="1">
                                  <a:latin typeface="Cambria Math" charset="0"/>
                                </a:rPr>
                                <m:t>𝑏</m:t>
                              </m:r>
                            </m:e>
                          </m:d>
                        </m:num>
                        <m:den>
                          <m:d>
                            <m:dPr>
                              <m:begChr m:val=""/>
                              <m:ctrlPr>
                                <a:rPr lang="en-US" sz="2800" i="1">
                                  <a:latin typeface="Cambria Math" charset="0"/>
                                </a:rPr>
                              </m:ctrlPr>
                            </m:dPr>
                            <m:e>
                              <m:r>
                                <a:rPr lang="en-US" sz="2800" i="1">
                                  <a:latin typeface="Cambria Math" charset="0"/>
                                </a:rPr>
                                <m:t>𝑑</m:t>
                              </m:r>
                              <m:r>
                                <a:rPr lang="en-US" sz="2800" i="0">
                                  <a:latin typeface="Cambria Math" charset="0"/>
                                </a:rPr>
                                <m:t>(</m:t>
                              </m:r>
                              <m:r>
                                <a:rPr lang="en-US" sz="2800" i="1">
                                  <a:latin typeface="Cambria Math" charset="0"/>
                                </a:rPr>
                                <m:t>𝑎</m:t>
                              </m:r>
                              <m:r>
                                <a:rPr lang="en-US" sz="2800" i="0">
                                  <a:latin typeface="Cambria Math" charset="0"/>
                                </a:rPr>
                                <m:t>,</m:t>
                              </m:r>
                              <m:r>
                                <a:rPr lang="en-US" sz="2800" i="1">
                                  <a:latin typeface="Cambria Math" charset="0"/>
                                </a:rPr>
                                <m:t>𝑏</m:t>
                              </m:r>
                            </m:e>
                          </m:d>
                        </m:den>
                      </m:f>
                    </m:oMath>
                  </m:oMathPara>
                </a14:m>
                <a:endParaRPr lang="en-US" sz="2800" dirty="0"/>
              </a:p>
            </p:txBody>
          </p:sp>
        </mc:Choice>
        <mc:Fallback xmlns="">
          <p:sp>
            <p:nvSpPr>
              <p:cNvPr id="2" name="Rectangle 1"/>
              <p:cNvSpPr>
                <a:spLocks noRot="1" noChangeAspect="1" noMove="1" noResize="1" noEditPoints="1" noAdjustHandles="1" noChangeArrowheads="1" noChangeShapeType="1" noTextEdit="1"/>
              </p:cNvSpPr>
              <p:nvPr/>
            </p:nvSpPr>
            <p:spPr>
              <a:xfrm>
                <a:off x="2762492" y="2222554"/>
                <a:ext cx="3640035" cy="100495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737363" y="3639721"/>
                <a:ext cx="3616375" cy="2031325"/>
              </a:xfrm>
              <a:prstGeom prst="rect">
                <a:avLst/>
              </a:prstGeom>
            </p:spPr>
            <p:txBody>
              <a:bodyPr wrap="none">
                <a:spAutoFit/>
              </a:bodyPr>
              <a:lstStyle/>
              <a:p>
                <a:r>
                  <a:rPr lang="en-US" dirty="0"/>
                  <a:t>𝑎</a:t>
                </a:r>
                <a:r>
                  <a:rPr lang="en-US" altLang="zh-CN" dirty="0" smtClean="0"/>
                  <a:t>,</a:t>
                </a:r>
                <a:r>
                  <a:rPr lang="zh-CN" altLang="en-US" dirty="0" smtClean="0"/>
                  <a:t> </a:t>
                </a:r>
                <a:r>
                  <a:rPr lang="en-US" dirty="0"/>
                  <a:t>𝑏</a:t>
                </a:r>
                <a:r>
                  <a:rPr lang="zh-CN" altLang="en-US" dirty="0" smtClean="0"/>
                  <a:t>      </a:t>
                </a:r>
                <a:r>
                  <a:rPr lang="en-US" altLang="zh-CN" dirty="0" smtClean="0"/>
                  <a:t>        :</a:t>
                </a:r>
                <a:r>
                  <a:rPr lang="en-US" dirty="0" smtClean="0"/>
                  <a:t> cit</a:t>
                </a:r>
                <a:r>
                  <a:rPr lang="en-US" altLang="zh-CN" dirty="0" smtClean="0"/>
                  <a:t>y</a:t>
                </a:r>
                <a:r>
                  <a:rPr lang="zh-CN" altLang="en-US" dirty="0" smtClean="0"/>
                  <a:t> </a:t>
                </a:r>
              </a:p>
              <a:p>
                <a:r>
                  <a:rPr lang="en-US" dirty="0" smtClean="0"/>
                  <a:t>𝐾</a:t>
                </a:r>
                <a:r>
                  <a:rPr lang="zh-CN" altLang="en-US" dirty="0" smtClean="0"/>
                  <a:t>         </a:t>
                </a:r>
                <a:r>
                  <a:rPr lang="en-US" altLang="zh-CN" dirty="0" smtClean="0"/>
                  <a:t>    </a:t>
                </a:r>
                <a:r>
                  <a:rPr lang="en-US" dirty="0" smtClean="0"/>
                  <a:t>    </a:t>
                </a:r>
                <a:r>
                  <a:rPr lang="en-US" dirty="0"/>
                  <a:t> </a:t>
                </a:r>
                <a:r>
                  <a:rPr lang="en-US" dirty="0" smtClean="0"/>
                  <a:t>: constant</a:t>
                </a:r>
                <a:endParaRPr lang="zh-CN" altLang="en-US" dirty="0" smtClean="0"/>
              </a:p>
              <a:p>
                <a:r>
                  <a:rPr lang="en-US" dirty="0" smtClean="0"/>
                  <a:t>𝑝</a:t>
                </a:r>
                <a:r>
                  <a:rPr lang="zh-CN" altLang="en-US" dirty="0" smtClean="0"/>
                  <a:t>          </a:t>
                </a:r>
                <a:r>
                  <a:rPr lang="en-US" altLang="zh-CN" dirty="0" smtClean="0"/>
                  <a:t>        :</a:t>
                </a:r>
                <a:r>
                  <a:rPr lang="zh-CN" altLang="en-US" dirty="0" smtClean="0"/>
                  <a:t> </a:t>
                </a:r>
                <a:r>
                  <a:rPr lang="en-US" dirty="0"/>
                  <a:t>shortest </a:t>
                </a:r>
                <a:r>
                  <a:rPr lang="en-US" dirty="0" smtClean="0"/>
                  <a:t>path</a:t>
                </a:r>
                <a:endParaRPr lang="zh-CN" altLang="en-US" dirty="0" smtClean="0"/>
              </a:p>
              <a:p>
                <a:r>
                  <a:rPr lang="zh-CN" altLang="en-US" dirty="0" smtClean="0"/>
                  <a:t>𝑑</a:t>
                </a:r>
                <a:r>
                  <a:rPr lang="en-US" altLang="zh-CN" dirty="0"/>
                  <a:t>(𝑎,𝑏</a:t>
                </a:r>
                <a:r>
                  <a:rPr lang="en-US" altLang="zh-CN" dirty="0" smtClean="0"/>
                  <a:t>)</a:t>
                </a:r>
                <a:r>
                  <a:rPr lang="zh-CN" altLang="en-US" dirty="0" smtClean="0"/>
                  <a:t>  </a:t>
                </a:r>
                <a:r>
                  <a:rPr lang="en-US" altLang="zh-CN" dirty="0" smtClean="0"/>
                  <a:t>        :</a:t>
                </a:r>
                <a:r>
                  <a:rPr lang="zh-CN" altLang="en-US" dirty="0" smtClean="0"/>
                  <a:t> </a:t>
                </a:r>
                <a:r>
                  <a:rPr lang="en-US" altLang="zh-CN" dirty="0" smtClean="0"/>
                  <a:t>distance</a:t>
                </a:r>
                <a:r>
                  <a:rPr lang="zh-CN" altLang="en-US" dirty="0" smtClean="0"/>
                  <a:t> </a:t>
                </a:r>
                <a:r>
                  <a:rPr lang="en-US" altLang="zh-CN" dirty="0" smtClean="0"/>
                  <a:t>between</a:t>
                </a:r>
                <a:r>
                  <a:rPr lang="zh-CN" altLang="en-US" dirty="0" smtClean="0"/>
                  <a:t> </a:t>
                </a:r>
                <a:r>
                  <a:rPr lang="en-US" altLang="zh-CN" dirty="0" smtClean="0"/>
                  <a:t>cities</a:t>
                </a:r>
                <a:endParaRPr lang="zh-CN" altLang="en-US" dirty="0" smtClean="0"/>
              </a:p>
              <a:p>
                <a14:m>
                  <m:oMath xmlns:m="http://schemas.openxmlformats.org/officeDocument/2006/math">
                    <m:r>
                      <a:rPr lang="en-US" i="1">
                        <a:latin typeface="Cambria Math" charset="0"/>
                      </a:rPr>
                      <m:t>𝑤</m:t>
                    </m:r>
                    <m:d>
                      <m:dPr>
                        <m:ctrlPr>
                          <a:rPr lang="en-US" i="1">
                            <a:latin typeface="Cambria Math" charset="0"/>
                          </a:rPr>
                        </m:ctrlPr>
                      </m:dPr>
                      <m:e>
                        <m:r>
                          <a:rPr lang="en-US" i="1">
                            <a:latin typeface="Cambria Math" charset="0"/>
                          </a:rPr>
                          <m:t>𝑎</m:t>
                        </m:r>
                      </m:e>
                    </m:d>
                    <m:r>
                      <a:rPr lang="en-US" altLang="zh-CN" i="1">
                        <a:latin typeface="Cambria Math" charset="0"/>
                      </a:rPr>
                      <m:t>,</m:t>
                    </m:r>
                    <m:r>
                      <a:rPr lang="en-US" i="1">
                        <a:latin typeface="Cambria Math" charset="0"/>
                      </a:rPr>
                      <m:t>𝑤</m:t>
                    </m:r>
                    <m:r>
                      <a:rPr lang="en-US">
                        <a:latin typeface="Cambria Math" charset="0"/>
                      </a:rPr>
                      <m:t>(</m:t>
                    </m:r>
                    <m:r>
                      <a:rPr lang="en-US" i="1">
                        <a:latin typeface="Cambria Math" charset="0"/>
                      </a:rPr>
                      <m:t>𝑏</m:t>
                    </m:r>
                  </m:oMath>
                </a14:m>
                <a:r>
                  <a:rPr lang="en-US" altLang="zh-CN" dirty="0"/>
                  <a:t>)</a:t>
                </a:r>
                <a:r>
                  <a:rPr lang="zh-CN" altLang="en-US" dirty="0"/>
                  <a:t> </a:t>
                </a:r>
                <a:r>
                  <a:rPr lang="en-US" altLang="zh-CN" dirty="0"/>
                  <a:t>:</a:t>
                </a:r>
                <a:r>
                  <a:rPr lang="zh-CN" altLang="en-US" dirty="0"/>
                  <a:t> </a:t>
                </a:r>
                <a:r>
                  <a:rPr lang="en-US" altLang="zh-CN" dirty="0" smtClean="0"/>
                  <a:t>population</a:t>
                </a:r>
              </a:p>
              <a:p>
                <a:endParaRPr lang="en-US" altLang="zh-CN" dirty="0"/>
              </a:p>
              <a:p>
                <a:r>
                  <a:rPr lang="en-US" b="1" dirty="0"/>
                  <a:t>𝑒(𝑎,𝑏)</a:t>
                </a:r>
                <a:r>
                  <a:rPr lang="zh-CN" altLang="en-US" b="1" dirty="0"/>
                  <a:t>  </a:t>
                </a:r>
                <a:r>
                  <a:rPr lang="en-US" altLang="zh-CN" b="1" dirty="0"/>
                  <a:t>        :</a:t>
                </a:r>
                <a:r>
                  <a:rPr lang="zh-CN" altLang="en-US" b="1" dirty="0"/>
                  <a:t> </a:t>
                </a:r>
                <a:r>
                  <a:rPr lang="en-US" b="1" dirty="0"/>
                  <a:t>passenger </a:t>
                </a:r>
                <a:r>
                  <a:rPr lang="en-US" b="1" dirty="0" smtClean="0"/>
                  <a:t>volume</a:t>
                </a:r>
                <a:endParaRPr lang="zh-CN" altLang="en-US" b="1" dirty="0"/>
              </a:p>
            </p:txBody>
          </p:sp>
        </mc:Choice>
        <mc:Fallback xmlns="">
          <p:sp>
            <p:nvSpPr>
              <p:cNvPr id="5" name="Rectangle 4"/>
              <p:cNvSpPr>
                <a:spLocks noRot="1" noChangeAspect="1" noMove="1" noResize="1" noEditPoints="1" noAdjustHandles="1" noChangeArrowheads="1" noChangeShapeType="1" noTextEdit="1"/>
              </p:cNvSpPr>
              <p:nvPr/>
            </p:nvSpPr>
            <p:spPr>
              <a:xfrm>
                <a:off x="2737363" y="3639721"/>
                <a:ext cx="3616375" cy="2031325"/>
              </a:xfrm>
              <a:prstGeom prst="rect">
                <a:avLst/>
              </a:prstGeom>
              <a:blipFill rotWithShape="0">
                <a:blip r:embed="rId3"/>
                <a:stretch>
                  <a:fillRect l="-1349" t="-2102" r="-1012" b="-3904"/>
                </a:stretch>
              </a:blipFill>
            </p:spPr>
            <p:txBody>
              <a:bodyPr/>
              <a:lstStyle/>
              <a:p>
                <a:r>
                  <a:rPr lang="en-US">
                    <a:noFill/>
                  </a:rPr>
                  <a:t> </a:t>
                </a:r>
              </a:p>
            </p:txBody>
          </p:sp>
        </mc:Fallback>
      </mc:AlternateContent>
      <p:sp>
        <p:nvSpPr>
          <p:cNvPr id="9"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267948" y="5685505"/>
            <a:ext cx="287924" cy="3062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6" name="Oval 5"/>
          <p:cNvSpPr/>
          <p:nvPr/>
        </p:nvSpPr>
        <p:spPr>
          <a:xfrm>
            <a:off x="5067896" y="5416871"/>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7" name="Oval 6"/>
          <p:cNvSpPr/>
          <p:nvPr/>
        </p:nvSpPr>
        <p:spPr>
          <a:xfrm>
            <a:off x="4652828" y="4889410"/>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8" name="Oval 7"/>
          <p:cNvSpPr/>
          <p:nvPr/>
        </p:nvSpPr>
        <p:spPr>
          <a:xfrm>
            <a:off x="4063965" y="4442275"/>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9" name="Oval 8"/>
          <p:cNvSpPr/>
          <p:nvPr/>
        </p:nvSpPr>
        <p:spPr>
          <a:xfrm>
            <a:off x="3327452" y="3607026"/>
            <a:ext cx="147224" cy="1565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10" name="Oval 9"/>
          <p:cNvSpPr/>
          <p:nvPr/>
        </p:nvSpPr>
        <p:spPr>
          <a:xfrm>
            <a:off x="2335202" y="3867817"/>
            <a:ext cx="188196" cy="2001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cxnSp>
        <p:nvCxnSpPr>
          <p:cNvPr id="16" name="Straight Connector 15"/>
          <p:cNvCxnSpPr>
            <a:stCxn id="10" idx="6"/>
            <a:endCxn id="9" idx="3"/>
          </p:cNvCxnSpPr>
          <p:nvPr/>
        </p:nvCxnSpPr>
        <p:spPr>
          <a:xfrm flipV="1">
            <a:off x="2523398" y="3740676"/>
            <a:ext cx="825615" cy="2272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8" idx="1"/>
          </p:cNvCxnSpPr>
          <p:nvPr/>
        </p:nvCxnSpPr>
        <p:spPr>
          <a:xfrm>
            <a:off x="3453115" y="3740676"/>
            <a:ext cx="633869" cy="7260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5"/>
            <a:endCxn id="7" idx="1"/>
          </p:cNvCxnSpPr>
          <p:nvPr/>
        </p:nvCxnSpPr>
        <p:spPr>
          <a:xfrm>
            <a:off x="4198133" y="4584968"/>
            <a:ext cx="477713" cy="3289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6" idx="1"/>
          </p:cNvCxnSpPr>
          <p:nvPr/>
        </p:nvCxnSpPr>
        <p:spPr>
          <a:xfrm>
            <a:off x="4786994" y="5032103"/>
            <a:ext cx="303920" cy="4092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5"/>
            <a:endCxn id="5" idx="2"/>
          </p:cNvCxnSpPr>
          <p:nvPr/>
        </p:nvCxnSpPr>
        <p:spPr>
          <a:xfrm>
            <a:off x="5202062" y="5559564"/>
            <a:ext cx="1065886" cy="279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087" y="3586404"/>
            <a:ext cx="662361" cy="276999"/>
          </a:xfrm>
          <a:prstGeom prst="rect">
            <a:avLst/>
          </a:prstGeom>
          <a:noFill/>
        </p:spPr>
        <p:txBody>
          <a:bodyPr wrap="none" rtlCol="0">
            <a:spAutoFit/>
          </a:bodyPr>
          <a:lstStyle/>
          <a:p>
            <a:r>
              <a:rPr lang="en-US" sz="1200"/>
              <a:t>Nanjing</a:t>
            </a:r>
          </a:p>
        </p:txBody>
      </p:sp>
      <p:sp>
        <p:nvSpPr>
          <p:cNvPr id="28" name="TextBox 27"/>
          <p:cNvSpPr txBox="1"/>
          <p:nvPr/>
        </p:nvSpPr>
        <p:spPr>
          <a:xfrm>
            <a:off x="3029141" y="3345416"/>
            <a:ext cx="792205" cy="276999"/>
          </a:xfrm>
          <a:prstGeom prst="rect">
            <a:avLst/>
          </a:prstGeom>
          <a:noFill/>
        </p:spPr>
        <p:txBody>
          <a:bodyPr wrap="none" rtlCol="0">
            <a:spAutoFit/>
          </a:bodyPr>
          <a:lstStyle/>
          <a:p>
            <a:r>
              <a:rPr lang="en-US" sz="1200" dirty="0"/>
              <a:t>Zhenjiang</a:t>
            </a:r>
          </a:p>
        </p:txBody>
      </p:sp>
      <p:sp>
        <p:nvSpPr>
          <p:cNvPr id="29" name="TextBox 28"/>
          <p:cNvSpPr txBox="1"/>
          <p:nvPr/>
        </p:nvSpPr>
        <p:spPr>
          <a:xfrm>
            <a:off x="4028062" y="4175853"/>
            <a:ext cx="875561" cy="276999"/>
          </a:xfrm>
          <a:prstGeom prst="rect">
            <a:avLst/>
          </a:prstGeom>
          <a:noFill/>
        </p:spPr>
        <p:txBody>
          <a:bodyPr wrap="none" rtlCol="0">
            <a:spAutoFit/>
          </a:bodyPr>
          <a:lstStyle/>
          <a:p>
            <a:r>
              <a:rPr lang="en-US" sz="1200" dirty="0"/>
              <a:t>Changzhou</a:t>
            </a:r>
          </a:p>
        </p:txBody>
      </p:sp>
      <p:sp>
        <p:nvSpPr>
          <p:cNvPr id="30" name="TextBox 29"/>
          <p:cNvSpPr txBox="1"/>
          <p:nvPr/>
        </p:nvSpPr>
        <p:spPr>
          <a:xfrm>
            <a:off x="4713194" y="4646174"/>
            <a:ext cx="499176" cy="276999"/>
          </a:xfrm>
          <a:prstGeom prst="rect">
            <a:avLst/>
          </a:prstGeom>
          <a:noFill/>
        </p:spPr>
        <p:txBody>
          <a:bodyPr wrap="none" rtlCol="0">
            <a:spAutoFit/>
          </a:bodyPr>
          <a:lstStyle/>
          <a:p>
            <a:r>
              <a:rPr lang="en-US" sz="1200"/>
              <a:t>Wuxi</a:t>
            </a:r>
          </a:p>
        </p:txBody>
      </p:sp>
      <p:sp>
        <p:nvSpPr>
          <p:cNvPr id="31" name="TextBox 30"/>
          <p:cNvSpPr txBox="1"/>
          <p:nvPr/>
        </p:nvSpPr>
        <p:spPr>
          <a:xfrm>
            <a:off x="4463987" y="5422135"/>
            <a:ext cx="638316" cy="276999"/>
          </a:xfrm>
          <a:prstGeom prst="rect">
            <a:avLst/>
          </a:prstGeom>
          <a:noFill/>
        </p:spPr>
        <p:txBody>
          <a:bodyPr wrap="none" rtlCol="0">
            <a:spAutoFit/>
          </a:bodyPr>
          <a:lstStyle/>
          <a:p>
            <a:r>
              <a:rPr lang="en-US" sz="1200" dirty="0"/>
              <a:t>Suzhou</a:t>
            </a:r>
          </a:p>
        </p:txBody>
      </p:sp>
      <p:sp>
        <p:nvSpPr>
          <p:cNvPr id="32" name="TextBox 31"/>
          <p:cNvSpPr txBox="1"/>
          <p:nvPr/>
        </p:nvSpPr>
        <p:spPr>
          <a:xfrm>
            <a:off x="6060692" y="5416871"/>
            <a:ext cx="750526" cy="276999"/>
          </a:xfrm>
          <a:prstGeom prst="rect">
            <a:avLst/>
          </a:prstGeom>
          <a:noFill/>
        </p:spPr>
        <p:txBody>
          <a:bodyPr wrap="none" rtlCol="0">
            <a:spAutoFit/>
          </a:bodyPr>
          <a:lstStyle/>
          <a:p>
            <a:r>
              <a:rPr lang="en-US" sz="1200"/>
              <a:t>Shanghai</a:t>
            </a:r>
          </a:p>
        </p:txBody>
      </p:sp>
      <p:sp>
        <p:nvSpPr>
          <p:cNvPr id="34" name="TextBox 33"/>
          <p:cNvSpPr txBox="1"/>
          <p:nvPr/>
        </p:nvSpPr>
        <p:spPr>
          <a:xfrm>
            <a:off x="2856649" y="3834518"/>
            <a:ext cx="263214" cy="276999"/>
          </a:xfrm>
          <a:prstGeom prst="rect">
            <a:avLst/>
          </a:prstGeom>
          <a:noFill/>
        </p:spPr>
        <p:txBody>
          <a:bodyPr wrap="none" rtlCol="0">
            <a:spAutoFit/>
          </a:bodyPr>
          <a:lstStyle/>
          <a:p>
            <a:r>
              <a:rPr lang="en-US" sz="1200" dirty="0" smtClean="0"/>
              <a:t>0</a:t>
            </a:r>
            <a:endParaRPr lang="en-US" sz="1200" dirty="0"/>
          </a:p>
        </p:txBody>
      </p:sp>
      <p:sp>
        <p:nvSpPr>
          <p:cNvPr id="35" name="TextBox 34"/>
          <p:cNvSpPr txBox="1"/>
          <p:nvPr/>
        </p:nvSpPr>
        <p:spPr>
          <a:xfrm>
            <a:off x="3549784" y="4065093"/>
            <a:ext cx="263214" cy="276999"/>
          </a:xfrm>
          <a:prstGeom prst="rect">
            <a:avLst/>
          </a:prstGeom>
          <a:noFill/>
        </p:spPr>
        <p:txBody>
          <a:bodyPr wrap="none" rtlCol="0">
            <a:spAutoFit/>
          </a:bodyPr>
          <a:lstStyle/>
          <a:p>
            <a:r>
              <a:rPr lang="en-US" sz="1200" dirty="0" smtClean="0"/>
              <a:t>0</a:t>
            </a:r>
            <a:endParaRPr lang="en-US" sz="1200" dirty="0"/>
          </a:p>
        </p:txBody>
      </p:sp>
      <p:sp>
        <p:nvSpPr>
          <p:cNvPr id="36" name="TextBox 35"/>
          <p:cNvSpPr txBox="1"/>
          <p:nvPr/>
        </p:nvSpPr>
        <p:spPr>
          <a:xfrm>
            <a:off x="4250473" y="4704384"/>
            <a:ext cx="263214" cy="276999"/>
          </a:xfrm>
          <a:prstGeom prst="rect">
            <a:avLst/>
          </a:prstGeom>
          <a:noFill/>
        </p:spPr>
        <p:txBody>
          <a:bodyPr wrap="none" rtlCol="0">
            <a:spAutoFit/>
          </a:bodyPr>
          <a:lstStyle/>
          <a:p>
            <a:r>
              <a:rPr lang="en-US" sz="1200" dirty="0" smtClean="0"/>
              <a:t>0</a:t>
            </a:r>
            <a:endParaRPr lang="en-US" sz="1200" dirty="0"/>
          </a:p>
        </p:txBody>
      </p:sp>
      <p:sp>
        <p:nvSpPr>
          <p:cNvPr id="37" name="TextBox 36"/>
          <p:cNvSpPr txBox="1"/>
          <p:nvPr/>
        </p:nvSpPr>
        <p:spPr>
          <a:xfrm>
            <a:off x="4903623" y="5036206"/>
            <a:ext cx="263214"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5641161" y="5685505"/>
            <a:ext cx="263214" cy="276999"/>
          </a:xfrm>
          <a:prstGeom prst="rect">
            <a:avLst/>
          </a:prstGeom>
          <a:noFill/>
        </p:spPr>
        <p:txBody>
          <a:bodyPr wrap="none" rtlCol="0">
            <a:spAutoFit/>
          </a:bodyPr>
          <a:lstStyle/>
          <a:p>
            <a:r>
              <a:rPr lang="en-US" sz="1200" dirty="0" smtClean="0"/>
              <a:t>0</a:t>
            </a:r>
            <a:endParaRPr lang="en-US" sz="1200" dirty="0"/>
          </a:p>
        </p:txBody>
      </p:sp>
      <p:sp>
        <p:nvSpPr>
          <p:cNvPr id="25"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33" name="Straight Connector 3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39"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2" name="TextBox 1"/>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163982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267948" y="5685505"/>
            <a:ext cx="287924" cy="3062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6" name="Oval 5"/>
          <p:cNvSpPr/>
          <p:nvPr/>
        </p:nvSpPr>
        <p:spPr>
          <a:xfrm>
            <a:off x="5067896" y="5416871"/>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7" name="Oval 6"/>
          <p:cNvSpPr/>
          <p:nvPr/>
        </p:nvSpPr>
        <p:spPr>
          <a:xfrm>
            <a:off x="4652828" y="4889410"/>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8" name="Oval 7"/>
          <p:cNvSpPr/>
          <p:nvPr/>
        </p:nvSpPr>
        <p:spPr>
          <a:xfrm>
            <a:off x="4063965" y="4442275"/>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9" name="Oval 8"/>
          <p:cNvSpPr/>
          <p:nvPr/>
        </p:nvSpPr>
        <p:spPr>
          <a:xfrm>
            <a:off x="3327452" y="3607026"/>
            <a:ext cx="147224" cy="1565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10" name="Oval 9"/>
          <p:cNvSpPr/>
          <p:nvPr/>
        </p:nvSpPr>
        <p:spPr>
          <a:xfrm>
            <a:off x="2335202" y="3867817"/>
            <a:ext cx="188196" cy="2001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cxnSp>
        <p:nvCxnSpPr>
          <p:cNvPr id="16" name="Straight Connector 15"/>
          <p:cNvCxnSpPr>
            <a:stCxn id="10" idx="6"/>
            <a:endCxn id="9" idx="3"/>
          </p:cNvCxnSpPr>
          <p:nvPr/>
        </p:nvCxnSpPr>
        <p:spPr>
          <a:xfrm flipV="1">
            <a:off x="2523398" y="3740676"/>
            <a:ext cx="825615" cy="2272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8" idx="1"/>
          </p:cNvCxnSpPr>
          <p:nvPr/>
        </p:nvCxnSpPr>
        <p:spPr>
          <a:xfrm>
            <a:off x="3453115" y="3740676"/>
            <a:ext cx="633869" cy="72608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5"/>
            <a:endCxn id="7" idx="1"/>
          </p:cNvCxnSpPr>
          <p:nvPr/>
        </p:nvCxnSpPr>
        <p:spPr>
          <a:xfrm>
            <a:off x="4198133" y="4584968"/>
            <a:ext cx="477713" cy="32892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6" idx="1"/>
          </p:cNvCxnSpPr>
          <p:nvPr/>
        </p:nvCxnSpPr>
        <p:spPr>
          <a:xfrm>
            <a:off x="4786994" y="5032103"/>
            <a:ext cx="303920" cy="40925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5"/>
            <a:endCxn id="5" idx="2"/>
          </p:cNvCxnSpPr>
          <p:nvPr/>
        </p:nvCxnSpPr>
        <p:spPr>
          <a:xfrm>
            <a:off x="5202062" y="5559564"/>
            <a:ext cx="1065886" cy="27905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087" y="3586404"/>
            <a:ext cx="679994" cy="276999"/>
          </a:xfrm>
          <a:prstGeom prst="rect">
            <a:avLst/>
          </a:prstGeom>
          <a:noFill/>
        </p:spPr>
        <p:txBody>
          <a:bodyPr wrap="none" rtlCol="0">
            <a:spAutoFit/>
          </a:bodyPr>
          <a:lstStyle/>
          <a:p>
            <a:r>
              <a:rPr lang="en-US" sz="1200" b="1">
                <a:solidFill>
                  <a:srgbClr val="FF0000"/>
                </a:solidFill>
              </a:rPr>
              <a:t>Nanjing</a:t>
            </a:r>
          </a:p>
        </p:txBody>
      </p:sp>
      <p:sp>
        <p:nvSpPr>
          <p:cNvPr id="28" name="TextBox 27"/>
          <p:cNvSpPr txBox="1"/>
          <p:nvPr/>
        </p:nvSpPr>
        <p:spPr>
          <a:xfrm>
            <a:off x="3029141" y="3345416"/>
            <a:ext cx="792205" cy="276999"/>
          </a:xfrm>
          <a:prstGeom prst="rect">
            <a:avLst/>
          </a:prstGeom>
          <a:noFill/>
        </p:spPr>
        <p:txBody>
          <a:bodyPr wrap="none" rtlCol="0">
            <a:spAutoFit/>
          </a:bodyPr>
          <a:lstStyle/>
          <a:p>
            <a:r>
              <a:rPr lang="en-US" sz="1200" dirty="0"/>
              <a:t>Zhenjiang</a:t>
            </a:r>
          </a:p>
        </p:txBody>
      </p:sp>
      <p:sp>
        <p:nvSpPr>
          <p:cNvPr id="29" name="TextBox 28"/>
          <p:cNvSpPr txBox="1"/>
          <p:nvPr/>
        </p:nvSpPr>
        <p:spPr>
          <a:xfrm>
            <a:off x="4028062" y="4175853"/>
            <a:ext cx="875561" cy="276999"/>
          </a:xfrm>
          <a:prstGeom prst="rect">
            <a:avLst/>
          </a:prstGeom>
          <a:noFill/>
        </p:spPr>
        <p:txBody>
          <a:bodyPr wrap="none" rtlCol="0">
            <a:spAutoFit/>
          </a:bodyPr>
          <a:lstStyle/>
          <a:p>
            <a:r>
              <a:rPr lang="en-US" sz="1200" dirty="0"/>
              <a:t>Changzhou</a:t>
            </a:r>
          </a:p>
        </p:txBody>
      </p:sp>
      <p:sp>
        <p:nvSpPr>
          <p:cNvPr id="30" name="TextBox 29"/>
          <p:cNvSpPr txBox="1"/>
          <p:nvPr/>
        </p:nvSpPr>
        <p:spPr>
          <a:xfrm>
            <a:off x="4713194" y="4646174"/>
            <a:ext cx="499176" cy="276999"/>
          </a:xfrm>
          <a:prstGeom prst="rect">
            <a:avLst/>
          </a:prstGeom>
          <a:noFill/>
        </p:spPr>
        <p:txBody>
          <a:bodyPr wrap="none" rtlCol="0">
            <a:spAutoFit/>
          </a:bodyPr>
          <a:lstStyle/>
          <a:p>
            <a:r>
              <a:rPr lang="en-US" sz="1200"/>
              <a:t>Wuxi</a:t>
            </a:r>
          </a:p>
        </p:txBody>
      </p:sp>
      <p:sp>
        <p:nvSpPr>
          <p:cNvPr id="31" name="TextBox 30"/>
          <p:cNvSpPr txBox="1"/>
          <p:nvPr/>
        </p:nvSpPr>
        <p:spPr>
          <a:xfrm>
            <a:off x="4463987" y="5422135"/>
            <a:ext cx="638316" cy="276999"/>
          </a:xfrm>
          <a:prstGeom prst="rect">
            <a:avLst/>
          </a:prstGeom>
          <a:noFill/>
        </p:spPr>
        <p:txBody>
          <a:bodyPr wrap="none" rtlCol="0">
            <a:spAutoFit/>
          </a:bodyPr>
          <a:lstStyle/>
          <a:p>
            <a:r>
              <a:rPr lang="en-US" sz="1200" dirty="0"/>
              <a:t>Suzhou</a:t>
            </a:r>
          </a:p>
        </p:txBody>
      </p:sp>
      <p:sp>
        <p:nvSpPr>
          <p:cNvPr id="32" name="TextBox 31"/>
          <p:cNvSpPr txBox="1"/>
          <p:nvPr/>
        </p:nvSpPr>
        <p:spPr>
          <a:xfrm>
            <a:off x="6060692" y="5416871"/>
            <a:ext cx="769763" cy="276999"/>
          </a:xfrm>
          <a:prstGeom prst="rect">
            <a:avLst/>
          </a:prstGeom>
          <a:noFill/>
        </p:spPr>
        <p:txBody>
          <a:bodyPr wrap="none" rtlCol="0">
            <a:spAutoFit/>
          </a:bodyPr>
          <a:lstStyle/>
          <a:p>
            <a:r>
              <a:rPr lang="en-US" sz="1200" b="1">
                <a:solidFill>
                  <a:srgbClr val="FF0000"/>
                </a:solidFill>
              </a:rPr>
              <a:t>Shanghai</a:t>
            </a:r>
          </a:p>
        </p:txBody>
      </p:sp>
      <p:sp>
        <p:nvSpPr>
          <p:cNvPr id="34" name="TextBox 33"/>
          <p:cNvSpPr txBox="1"/>
          <p:nvPr/>
        </p:nvSpPr>
        <p:spPr>
          <a:xfrm>
            <a:off x="2856649" y="3834518"/>
            <a:ext cx="263214" cy="276999"/>
          </a:xfrm>
          <a:prstGeom prst="rect">
            <a:avLst/>
          </a:prstGeom>
          <a:noFill/>
        </p:spPr>
        <p:txBody>
          <a:bodyPr wrap="none" rtlCol="0">
            <a:spAutoFit/>
          </a:bodyPr>
          <a:lstStyle/>
          <a:p>
            <a:r>
              <a:rPr lang="en-US" sz="1200" dirty="0" smtClean="0"/>
              <a:t>0</a:t>
            </a:r>
            <a:endParaRPr lang="en-US" sz="1200" dirty="0"/>
          </a:p>
        </p:txBody>
      </p:sp>
      <p:sp>
        <p:nvSpPr>
          <p:cNvPr id="35" name="TextBox 34"/>
          <p:cNvSpPr txBox="1"/>
          <p:nvPr/>
        </p:nvSpPr>
        <p:spPr>
          <a:xfrm>
            <a:off x="3549784" y="4065093"/>
            <a:ext cx="263214" cy="276999"/>
          </a:xfrm>
          <a:prstGeom prst="rect">
            <a:avLst/>
          </a:prstGeom>
          <a:noFill/>
        </p:spPr>
        <p:txBody>
          <a:bodyPr wrap="none" rtlCol="0">
            <a:spAutoFit/>
          </a:bodyPr>
          <a:lstStyle/>
          <a:p>
            <a:r>
              <a:rPr lang="en-US" sz="1200" dirty="0" smtClean="0"/>
              <a:t>0</a:t>
            </a:r>
            <a:endParaRPr lang="en-US" sz="1200" dirty="0"/>
          </a:p>
        </p:txBody>
      </p:sp>
      <p:sp>
        <p:nvSpPr>
          <p:cNvPr id="36" name="TextBox 35"/>
          <p:cNvSpPr txBox="1"/>
          <p:nvPr/>
        </p:nvSpPr>
        <p:spPr>
          <a:xfrm>
            <a:off x="4250473" y="4704384"/>
            <a:ext cx="263214" cy="276999"/>
          </a:xfrm>
          <a:prstGeom prst="rect">
            <a:avLst/>
          </a:prstGeom>
          <a:noFill/>
        </p:spPr>
        <p:txBody>
          <a:bodyPr wrap="none" rtlCol="0">
            <a:spAutoFit/>
          </a:bodyPr>
          <a:lstStyle/>
          <a:p>
            <a:r>
              <a:rPr lang="en-US" sz="1200" dirty="0" smtClean="0"/>
              <a:t>0</a:t>
            </a:r>
            <a:endParaRPr lang="en-US" sz="1200" dirty="0"/>
          </a:p>
        </p:txBody>
      </p:sp>
      <p:sp>
        <p:nvSpPr>
          <p:cNvPr id="37" name="TextBox 36"/>
          <p:cNvSpPr txBox="1"/>
          <p:nvPr/>
        </p:nvSpPr>
        <p:spPr>
          <a:xfrm>
            <a:off x="4903623" y="5036206"/>
            <a:ext cx="263214"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5641161" y="5685505"/>
            <a:ext cx="263214" cy="276999"/>
          </a:xfrm>
          <a:prstGeom prst="rect">
            <a:avLst/>
          </a:prstGeom>
          <a:noFill/>
        </p:spPr>
        <p:txBody>
          <a:bodyPr wrap="none" rtlCol="0">
            <a:spAutoFit/>
          </a:bodyPr>
          <a:lstStyle/>
          <a:p>
            <a:r>
              <a:rPr lang="en-US" sz="1200" dirty="0" smtClean="0"/>
              <a:t>0</a:t>
            </a:r>
            <a:endParaRPr lang="en-US" sz="1200" dirty="0"/>
          </a:p>
        </p:txBody>
      </p:sp>
      <mc:AlternateContent xmlns:mc="http://schemas.openxmlformats.org/markup-compatibility/2006" xmlns:a14="http://schemas.microsoft.com/office/drawing/2010/main">
        <mc:Choice Requires="a14">
          <p:sp>
            <p:nvSpPr>
              <p:cNvPr id="39" name="TextBox 38"/>
              <p:cNvSpPr txBox="1"/>
              <p:nvPr/>
            </p:nvSpPr>
            <p:spPr>
              <a:xfrm>
                <a:off x="1835478" y="2339447"/>
                <a:ext cx="5257016" cy="830997"/>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charset="0"/>
                        </a:rPr>
                        <m:t>𝑤</m:t>
                      </m:r>
                      <m:d>
                        <m:dPr>
                          <m:ctrlPr>
                            <a:rPr lang="en-US" b="0" i="1" smtClean="0">
                              <a:latin typeface="Cambria Math" charset="0"/>
                            </a:rPr>
                          </m:ctrlPr>
                        </m:dPr>
                        <m:e>
                          <m:r>
                            <a:rPr lang="en-US" b="0" i="1" smtClean="0">
                              <a:latin typeface="Cambria Math" charset="0"/>
                            </a:rPr>
                            <m:t>𝑆h𝑎𝑛𝑔h𝑎𝑖</m:t>
                          </m:r>
                        </m:e>
                      </m:d>
                      <m:r>
                        <a:rPr lang="en-US" b="0" i="1" smtClean="0">
                          <a:latin typeface="Cambria Math" charset="0"/>
                        </a:rPr>
                        <m:t>=23019148,</m:t>
                      </m:r>
                      <m:r>
                        <a:rPr lang="en-US" i="1">
                          <a:latin typeface="Cambria Math" charset="0"/>
                        </a:rPr>
                        <m:t>𝑤</m:t>
                      </m:r>
                      <m:d>
                        <m:dPr>
                          <m:ctrlPr>
                            <a:rPr lang="en-US" i="1">
                              <a:latin typeface="Cambria Math" charset="0"/>
                            </a:rPr>
                          </m:ctrlPr>
                        </m:dPr>
                        <m:e>
                          <m:r>
                            <a:rPr lang="en-US" b="0" i="1" smtClean="0">
                              <a:latin typeface="Cambria Math" charset="0"/>
                            </a:rPr>
                            <m:t>𝑁𝑎𝑛𝑗𝑖𝑛𝑔</m:t>
                          </m:r>
                        </m:e>
                      </m:d>
                      <m:r>
                        <a:rPr lang="en-US" i="1">
                          <a:latin typeface="Cambria Math" charset="0"/>
                        </a:rPr>
                        <m:t>=</m:t>
                      </m:r>
                      <m:r>
                        <a:rPr lang="en-US" b="0" i="1" smtClean="0">
                          <a:latin typeface="Cambria Math" charset="0"/>
                        </a:rPr>
                        <m:t>8004680</m:t>
                      </m:r>
                    </m:oMath>
                  </m:oMathPara>
                </a14:m>
                <a:endParaRPr lang="en-US" b="0" dirty="0" smtClean="0"/>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charset="0"/>
                        </a:rPr>
                        <m:t>𝑑</m:t>
                      </m:r>
                      <m:d>
                        <m:dPr>
                          <m:ctrlPr>
                            <a:rPr lang="en-US" i="1">
                              <a:latin typeface="Cambria Math" charset="0"/>
                            </a:rPr>
                          </m:ctrlPr>
                        </m:dPr>
                        <m:e>
                          <m:r>
                            <a:rPr lang="en-US" i="1">
                              <a:latin typeface="Cambria Math" charset="0"/>
                            </a:rPr>
                            <m:t>𝑆h𝑎𝑛𝑔h𝑎𝑖</m:t>
                          </m:r>
                          <m:r>
                            <a:rPr lang="en-US" i="1">
                              <a:latin typeface="Cambria Math" charset="0"/>
                            </a:rPr>
                            <m:t>, </m:t>
                          </m:r>
                          <m:r>
                            <a:rPr lang="en-US" i="1">
                              <a:latin typeface="Cambria Math" charset="0"/>
                            </a:rPr>
                            <m:t>𝑁𝑎𝑛𝑗𝑖𝑛𝑔</m:t>
                          </m:r>
                        </m:e>
                      </m:d>
                      <m:r>
                        <a:rPr lang="en-US" b="0" i="1" smtClean="0">
                          <a:latin typeface="Cambria Math" charset="0"/>
                        </a:rPr>
                        <m:t>=298</m:t>
                      </m:r>
                    </m:oMath>
                  </m:oMathPara>
                </a14:m>
                <a:endParaRPr lang="en-US" b="1" dirty="0">
                  <a:solidFill>
                    <a:srgbClr val="FF000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1835478" y="2339447"/>
                <a:ext cx="5257016" cy="830997"/>
              </a:xfrm>
              <a:prstGeom prst="rect">
                <a:avLst/>
              </a:prstGeom>
              <a:blipFill rotWithShape="0">
                <a:blip r:embed="rId2"/>
                <a:stretch>
                  <a:fillRect/>
                </a:stretch>
              </a:blipFill>
            </p:spPr>
            <p:txBody>
              <a:bodyPr/>
              <a:lstStyle/>
              <a:p>
                <a:r>
                  <a:rPr lang="en-US">
                    <a:noFill/>
                  </a:rPr>
                  <a:t> </a:t>
                </a:r>
              </a:p>
            </p:txBody>
          </p:sp>
        </mc:Fallback>
      </mc:AlternateContent>
      <p:sp>
        <p:nvSpPr>
          <p:cNvPr id="25"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33" name="Straight Connector 3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40"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41" name="TextBox 40"/>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13111828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6267948" y="5685505"/>
            <a:ext cx="287924" cy="30622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6" name="Oval 5"/>
          <p:cNvSpPr/>
          <p:nvPr/>
        </p:nvSpPr>
        <p:spPr>
          <a:xfrm>
            <a:off x="5067896" y="5416871"/>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7" name="Oval 6"/>
          <p:cNvSpPr/>
          <p:nvPr/>
        </p:nvSpPr>
        <p:spPr>
          <a:xfrm>
            <a:off x="4652828" y="4889410"/>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8" name="Oval 7"/>
          <p:cNvSpPr/>
          <p:nvPr/>
        </p:nvSpPr>
        <p:spPr>
          <a:xfrm>
            <a:off x="4063965" y="4442275"/>
            <a:ext cx="157187" cy="1671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9" name="Oval 8"/>
          <p:cNvSpPr/>
          <p:nvPr/>
        </p:nvSpPr>
        <p:spPr>
          <a:xfrm>
            <a:off x="3327452" y="3607026"/>
            <a:ext cx="147224" cy="15658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sp>
        <p:nvSpPr>
          <p:cNvPr id="10" name="Oval 9"/>
          <p:cNvSpPr/>
          <p:nvPr/>
        </p:nvSpPr>
        <p:spPr>
          <a:xfrm>
            <a:off x="2335202" y="3867817"/>
            <a:ext cx="188196" cy="2001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400"/>
          </a:p>
        </p:txBody>
      </p:sp>
      <p:cxnSp>
        <p:nvCxnSpPr>
          <p:cNvPr id="16" name="Straight Connector 15"/>
          <p:cNvCxnSpPr>
            <a:stCxn id="10" idx="6"/>
            <a:endCxn id="9" idx="3"/>
          </p:cNvCxnSpPr>
          <p:nvPr/>
        </p:nvCxnSpPr>
        <p:spPr>
          <a:xfrm flipV="1">
            <a:off x="2523398" y="3740676"/>
            <a:ext cx="825615" cy="22722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5"/>
            <a:endCxn id="8" idx="1"/>
          </p:cNvCxnSpPr>
          <p:nvPr/>
        </p:nvCxnSpPr>
        <p:spPr>
          <a:xfrm>
            <a:off x="3453115" y="3740676"/>
            <a:ext cx="633869" cy="72608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5"/>
            <a:endCxn id="7" idx="1"/>
          </p:cNvCxnSpPr>
          <p:nvPr/>
        </p:nvCxnSpPr>
        <p:spPr>
          <a:xfrm>
            <a:off x="4198133" y="4584968"/>
            <a:ext cx="477713" cy="32892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 idx="5"/>
            <a:endCxn id="6" idx="1"/>
          </p:cNvCxnSpPr>
          <p:nvPr/>
        </p:nvCxnSpPr>
        <p:spPr>
          <a:xfrm>
            <a:off x="4786994" y="5032103"/>
            <a:ext cx="303920" cy="40925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 idx="5"/>
            <a:endCxn id="5" idx="2"/>
          </p:cNvCxnSpPr>
          <p:nvPr/>
        </p:nvCxnSpPr>
        <p:spPr>
          <a:xfrm>
            <a:off x="5202062" y="5559564"/>
            <a:ext cx="1065886" cy="27905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078087" y="3586404"/>
            <a:ext cx="679994" cy="276999"/>
          </a:xfrm>
          <a:prstGeom prst="rect">
            <a:avLst/>
          </a:prstGeom>
          <a:noFill/>
        </p:spPr>
        <p:txBody>
          <a:bodyPr wrap="none" rtlCol="0">
            <a:spAutoFit/>
          </a:bodyPr>
          <a:lstStyle/>
          <a:p>
            <a:r>
              <a:rPr lang="en-US" sz="1200" b="1">
                <a:solidFill>
                  <a:srgbClr val="FF0000"/>
                </a:solidFill>
              </a:rPr>
              <a:t>Nanjing</a:t>
            </a:r>
          </a:p>
        </p:txBody>
      </p:sp>
      <p:sp>
        <p:nvSpPr>
          <p:cNvPr id="28" name="TextBox 27"/>
          <p:cNvSpPr txBox="1"/>
          <p:nvPr/>
        </p:nvSpPr>
        <p:spPr>
          <a:xfrm>
            <a:off x="3029141" y="3345416"/>
            <a:ext cx="792205" cy="276999"/>
          </a:xfrm>
          <a:prstGeom prst="rect">
            <a:avLst/>
          </a:prstGeom>
          <a:noFill/>
        </p:spPr>
        <p:txBody>
          <a:bodyPr wrap="none" rtlCol="0">
            <a:spAutoFit/>
          </a:bodyPr>
          <a:lstStyle/>
          <a:p>
            <a:r>
              <a:rPr lang="en-US" sz="1200" dirty="0"/>
              <a:t>Zhenjiang</a:t>
            </a:r>
          </a:p>
        </p:txBody>
      </p:sp>
      <p:sp>
        <p:nvSpPr>
          <p:cNvPr id="29" name="TextBox 28"/>
          <p:cNvSpPr txBox="1"/>
          <p:nvPr/>
        </p:nvSpPr>
        <p:spPr>
          <a:xfrm>
            <a:off x="4028062" y="4175853"/>
            <a:ext cx="875561" cy="276999"/>
          </a:xfrm>
          <a:prstGeom prst="rect">
            <a:avLst/>
          </a:prstGeom>
          <a:noFill/>
        </p:spPr>
        <p:txBody>
          <a:bodyPr wrap="none" rtlCol="0">
            <a:spAutoFit/>
          </a:bodyPr>
          <a:lstStyle/>
          <a:p>
            <a:r>
              <a:rPr lang="en-US" sz="1200" dirty="0"/>
              <a:t>Changzhou</a:t>
            </a:r>
          </a:p>
        </p:txBody>
      </p:sp>
      <p:sp>
        <p:nvSpPr>
          <p:cNvPr id="30" name="TextBox 29"/>
          <p:cNvSpPr txBox="1"/>
          <p:nvPr/>
        </p:nvSpPr>
        <p:spPr>
          <a:xfrm>
            <a:off x="4713194" y="4646174"/>
            <a:ext cx="499176" cy="276999"/>
          </a:xfrm>
          <a:prstGeom prst="rect">
            <a:avLst/>
          </a:prstGeom>
          <a:noFill/>
        </p:spPr>
        <p:txBody>
          <a:bodyPr wrap="none" rtlCol="0">
            <a:spAutoFit/>
          </a:bodyPr>
          <a:lstStyle/>
          <a:p>
            <a:r>
              <a:rPr lang="en-US" sz="1200"/>
              <a:t>Wuxi</a:t>
            </a:r>
          </a:p>
        </p:txBody>
      </p:sp>
      <p:sp>
        <p:nvSpPr>
          <p:cNvPr id="31" name="TextBox 30"/>
          <p:cNvSpPr txBox="1"/>
          <p:nvPr/>
        </p:nvSpPr>
        <p:spPr>
          <a:xfrm>
            <a:off x="4463987" y="5422135"/>
            <a:ext cx="638316" cy="276999"/>
          </a:xfrm>
          <a:prstGeom prst="rect">
            <a:avLst/>
          </a:prstGeom>
          <a:noFill/>
        </p:spPr>
        <p:txBody>
          <a:bodyPr wrap="none" rtlCol="0">
            <a:spAutoFit/>
          </a:bodyPr>
          <a:lstStyle/>
          <a:p>
            <a:r>
              <a:rPr lang="en-US" sz="1200" dirty="0"/>
              <a:t>Suzhou</a:t>
            </a:r>
          </a:p>
        </p:txBody>
      </p:sp>
      <p:sp>
        <p:nvSpPr>
          <p:cNvPr id="32" name="TextBox 31"/>
          <p:cNvSpPr txBox="1"/>
          <p:nvPr/>
        </p:nvSpPr>
        <p:spPr>
          <a:xfrm>
            <a:off x="6060692" y="5416871"/>
            <a:ext cx="769763" cy="276999"/>
          </a:xfrm>
          <a:prstGeom prst="rect">
            <a:avLst/>
          </a:prstGeom>
          <a:noFill/>
        </p:spPr>
        <p:txBody>
          <a:bodyPr wrap="none" rtlCol="0">
            <a:spAutoFit/>
          </a:bodyPr>
          <a:lstStyle/>
          <a:p>
            <a:r>
              <a:rPr lang="en-US" sz="1200" b="1">
                <a:solidFill>
                  <a:srgbClr val="FF0000"/>
                </a:solidFill>
              </a:rPr>
              <a:t>Shanghai</a:t>
            </a:r>
          </a:p>
        </p:txBody>
      </p:sp>
      <p:sp>
        <p:nvSpPr>
          <p:cNvPr id="34" name="TextBox 33"/>
          <p:cNvSpPr txBox="1"/>
          <p:nvPr/>
        </p:nvSpPr>
        <p:spPr>
          <a:xfrm>
            <a:off x="2856649" y="3834518"/>
            <a:ext cx="263214" cy="276999"/>
          </a:xfrm>
          <a:prstGeom prst="rect">
            <a:avLst/>
          </a:prstGeom>
          <a:noFill/>
        </p:spPr>
        <p:txBody>
          <a:bodyPr wrap="none" rtlCol="0">
            <a:spAutoFit/>
          </a:bodyPr>
          <a:lstStyle/>
          <a:p>
            <a:r>
              <a:rPr lang="en-US" sz="1200" dirty="0" smtClean="0"/>
              <a:t>0</a:t>
            </a:r>
            <a:endParaRPr lang="en-US" sz="1200" dirty="0"/>
          </a:p>
        </p:txBody>
      </p:sp>
      <p:sp>
        <p:nvSpPr>
          <p:cNvPr id="35" name="TextBox 34"/>
          <p:cNvSpPr txBox="1"/>
          <p:nvPr/>
        </p:nvSpPr>
        <p:spPr>
          <a:xfrm>
            <a:off x="3549784" y="4065093"/>
            <a:ext cx="263214" cy="276999"/>
          </a:xfrm>
          <a:prstGeom prst="rect">
            <a:avLst/>
          </a:prstGeom>
          <a:noFill/>
        </p:spPr>
        <p:txBody>
          <a:bodyPr wrap="none" rtlCol="0">
            <a:spAutoFit/>
          </a:bodyPr>
          <a:lstStyle/>
          <a:p>
            <a:r>
              <a:rPr lang="en-US" sz="1200" dirty="0" smtClean="0"/>
              <a:t>0</a:t>
            </a:r>
            <a:endParaRPr lang="en-US" sz="1200" dirty="0"/>
          </a:p>
        </p:txBody>
      </p:sp>
      <p:sp>
        <p:nvSpPr>
          <p:cNvPr id="36" name="TextBox 35"/>
          <p:cNvSpPr txBox="1"/>
          <p:nvPr/>
        </p:nvSpPr>
        <p:spPr>
          <a:xfrm>
            <a:off x="4250473" y="4704384"/>
            <a:ext cx="263214" cy="276999"/>
          </a:xfrm>
          <a:prstGeom prst="rect">
            <a:avLst/>
          </a:prstGeom>
          <a:noFill/>
        </p:spPr>
        <p:txBody>
          <a:bodyPr wrap="none" rtlCol="0">
            <a:spAutoFit/>
          </a:bodyPr>
          <a:lstStyle/>
          <a:p>
            <a:r>
              <a:rPr lang="en-US" sz="1200" dirty="0" smtClean="0"/>
              <a:t>0</a:t>
            </a:r>
            <a:endParaRPr lang="en-US" sz="1200" dirty="0"/>
          </a:p>
        </p:txBody>
      </p:sp>
      <p:sp>
        <p:nvSpPr>
          <p:cNvPr id="37" name="TextBox 36"/>
          <p:cNvSpPr txBox="1"/>
          <p:nvPr/>
        </p:nvSpPr>
        <p:spPr>
          <a:xfrm>
            <a:off x="4903623" y="5036206"/>
            <a:ext cx="263214"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5641161" y="5685505"/>
            <a:ext cx="263214" cy="276999"/>
          </a:xfrm>
          <a:prstGeom prst="rect">
            <a:avLst/>
          </a:prstGeom>
          <a:noFill/>
        </p:spPr>
        <p:txBody>
          <a:bodyPr wrap="none" rtlCol="0">
            <a:spAutoFit/>
          </a:bodyPr>
          <a:lstStyle/>
          <a:p>
            <a:r>
              <a:rPr lang="en-US" sz="1200" dirty="0" smtClean="0"/>
              <a:t>0</a:t>
            </a:r>
            <a:endParaRPr lang="en-US" sz="1200" dirty="0"/>
          </a:p>
        </p:txBody>
      </p:sp>
      <mc:AlternateContent xmlns:mc="http://schemas.openxmlformats.org/markup-compatibility/2006" xmlns:a14="http://schemas.microsoft.com/office/drawing/2010/main">
        <mc:Choice Requires="a14">
          <p:sp>
            <p:nvSpPr>
              <p:cNvPr id="39" name="TextBox 38"/>
              <p:cNvSpPr txBox="1"/>
              <p:nvPr/>
            </p:nvSpPr>
            <p:spPr>
              <a:xfrm>
                <a:off x="2994264" y="2698673"/>
                <a:ext cx="31061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𝑒</m:t>
                      </m:r>
                      <m:d>
                        <m:dPr>
                          <m:ctrlPr>
                            <a:rPr lang="en-US" b="0" i="1" smtClean="0">
                              <a:latin typeface="Cambria Math" charset="0"/>
                            </a:rPr>
                          </m:ctrlPr>
                        </m:dPr>
                        <m:e>
                          <m:r>
                            <a:rPr lang="en-US" b="0" i="1" smtClean="0">
                              <a:latin typeface="Cambria Math" charset="0"/>
                            </a:rPr>
                            <m:t>𝑆h𝑎𝑛𝑔h𝑎𝑖</m:t>
                          </m:r>
                          <m:r>
                            <a:rPr lang="en-US" b="0" i="1" smtClean="0">
                              <a:latin typeface="Cambria Math" charset="0"/>
                            </a:rPr>
                            <m:t>, </m:t>
                          </m:r>
                          <m:r>
                            <a:rPr lang="en-US" b="0" i="1" smtClean="0">
                              <a:latin typeface="Cambria Math" charset="0"/>
                            </a:rPr>
                            <m:t>𝑁𝑎𝑛𝑗𝑖𝑛𝑔</m:t>
                          </m:r>
                        </m:e>
                      </m:d>
                      <m:r>
                        <a:rPr lang="en-US" b="0" i="1" smtClean="0">
                          <a:latin typeface="Cambria Math" charset="0"/>
                        </a:rPr>
                        <m:t>=</m:t>
                      </m:r>
                      <m:r>
                        <a:rPr lang="en-US" b="1" i="1" smtClean="0">
                          <a:solidFill>
                            <a:srgbClr val="FF0000"/>
                          </a:solidFill>
                          <a:latin typeface="Cambria Math" charset="0"/>
                        </a:rPr>
                        <m:t>𝟎</m:t>
                      </m:r>
                      <m:r>
                        <a:rPr lang="en-US" b="1" i="1" smtClean="0">
                          <a:solidFill>
                            <a:srgbClr val="FF0000"/>
                          </a:solidFill>
                          <a:latin typeface="Cambria Math" charset="0"/>
                        </a:rPr>
                        <m:t>.</m:t>
                      </m:r>
                      <m:r>
                        <a:rPr lang="en-US" b="1" i="1" smtClean="0">
                          <a:solidFill>
                            <a:srgbClr val="FF0000"/>
                          </a:solidFill>
                          <a:latin typeface="Cambria Math" charset="0"/>
                        </a:rPr>
                        <m:t>𝟔𝟐</m:t>
                      </m:r>
                    </m:oMath>
                  </m:oMathPara>
                </a14:m>
                <a:endParaRPr lang="en-US" b="1" dirty="0">
                  <a:solidFill>
                    <a:srgbClr val="FF000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994264" y="2698673"/>
                <a:ext cx="3106171" cy="276999"/>
              </a:xfrm>
              <a:prstGeom prst="rect">
                <a:avLst/>
              </a:prstGeom>
              <a:blipFill rotWithShape="0">
                <a:blip r:embed="rId2"/>
                <a:stretch>
                  <a:fillRect l="-392" t="-4444" r="-1569" b="-35556"/>
                </a:stretch>
              </a:blipFill>
            </p:spPr>
            <p:txBody>
              <a:bodyPr/>
              <a:lstStyle/>
              <a:p>
                <a:r>
                  <a:rPr lang="en-US">
                    <a:noFill/>
                  </a:rPr>
                  <a:t> </a:t>
                </a:r>
              </a:p>
            </p:txBody>
          </p:sp>
        </mc:Fallback>
      </mc:AlternateContent>
      <p:sp>
        <p:nvSpPr>
          <p:cNvPr id="25" name="内容占位符 2"/>
          <p:cNvSpPr txBox="1">
            <a:spLocks/>
          </p:cNvSpPr>
          <p:nvPr/>
        </p:nvSpPr>
        <p:spPr bwMode="auto">
          <a:xfrm>
            <a:off x="457200" y="935038"/>
            <a:ext cx="8229600" cy="581025"/>
          </a:xfrm>
          <a:prstGeom prst="rect">
            <a:avLst/>
          </a:prstGeom>
          <a:ln w="25400" cap="flat" cmpd="sng" algn="ctr">
            <a:solidFill>
              <a:schemeClr val="accent4"/>
            </a:solidFill>
            <a:prstDash val="solid"/>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lvl="1">
              <a:defRPr/>
            </a:pPr>
            <a:r>
              <a:rPr lang="en-US" altLang="zh-CN" b="1" smtClean="0">
                <a:latin typeface="Calibri" charset="0"/>
                <a:ea typeface="Calibri" charset="0"/>
                <a:cs typeface="Calibri" charset="0"/>
              </a:rPr>
              <a:t>GRAVITY MODEL</a:t>
            </a:r>
            <a:endParaRPr lang="en-US" altLang="zh-CN" b="1" dirty="0" smtClean="0">
              <a:latin typeface="Calibri" charset="0"/>
              <a:ea typeface="Calibri" charset="0"/>
              <a:cs typeface="Calibri" charset="0"/>
            </a:endParaRPr>
          </a:p>
        </p:txBody>
      </p:sp>
      <p:cxnSp>
        <p:nvCxnSpPr>
          <p:cNvPr id="33" name="Straight Connector 32"/>
          <p:cNvCxnSpPr/>
          <p:nvPr/>
        </p:nvCxnSpPr>
        <p:spPr>
          <a:xfrm>
            <a:off x="0" y="750888"/>
            <a:ext cx="9144000" cy="22225"/>
          </a:xfrm>
          <a:prstGeom prst="line">
            <a:avLst/>
          </a:prstGeom>
          <a:ln w="50800">
            <a:solidFill>
              <a:srgbClr val="7030A0"/>
            </a:solidFill>
          </a:ln>
        </p:spPr>
        <p:style>
          <a:lnRef idx="2">
            <a:schemeClr val="accent1"/>
          </a:lnRef>
          <a:fillRef idx="0">
            <a:schemeClr val="accent1"/>
          </a:fillRef>
          <a:effectRef idx="1">
            <a:schemeClr val="accent1"/>
          </a:effectRef>
          <a:fontRef idx="minor">
            <a:schemeClr val="tx1"/>
          </a:fontRef>
        </p:style>
      </p:cxnSp>
      <p:sp>
        <p:nvSpPr>
          <p:cNvPr id="40" name="标题 1"/>
          <p:cNvSpPr txBox="1">
            <a:spLocks/>
          </p:cNvSpPr>
          <p:nvPr/>
        </p:nvSpPr>
        <p:spPr bwMode="auto">
          <a:xfrm>
            <a:off x="64008" y="82296"/>
            <a:ext cx="8229600" cy="765176"/>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000" kern="1200">
                <a:solidFill>
                  <a:srgbClr val="595959"/>
                </a:solidFill>
                <a:latin typeface="Gotham-Book"/>
                <a:ea typeface="MS PGothic" pitchFamily="34" charset="-128"/>
                <a:cs typeface="Gotham-Book"/>
              </a:defRPr>
            </a:lvl1pPr>
            <a:lvl2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2pPr>
            <a:lvl3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3pPr>
            <a:lvl4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4pPr>
            <a:lvl5pPr algn="l" defTabSz="457200" rtl="0" eaLnBrk="0" fontAlgn="base" hangingPunct="0">
              <a:spcBef>
                <a:spcPct val="0"/>
              </a:spcBef>
              <a:spcAft>
                <a:spcPct val="0"/>
              </a:spcAft>
              <a:defRPr sz="4000">
                <a:solidFill>
                  <a:srgbClr val="595959"/>
                </a:solidFill>
                <a:latin typeface="Gotham-Book" charset="0"/>
                <a:ea typeface="MS PGothic" pitchFamily="34" charset="-128"/>
                <a:cs typeface="Gotham-Book" charset="0"/>
              </a:defRPr>
            </a:lvl5pPr>
            <a:lvl6pPr marL="457200" algn="l" defTabSz="457200" rtl="0" fontAlgn="base">
              <a:spcBef>
                <a:spcPct val="0"/>
              </a:spcBef>
              <a:spcAft>
                <a:spcPct val="0"/>
              </a:spcAft>
              <a:defRPr sz="4000">
                <a:solidFill>
                  <a:srgbClr val="595959"/>
                </a:solidFill>
                <a:latin typeface="Gotham-Book" charset="0"/>
                <a:ea typeface="MS PGothic" pitchFamily="34" charset="-128"/>
              </a:defRPr>
            </a:lvl6pPr>
            <a:lvl7pPr marL="914400" algn="l" defTabSz="457200" rtl="0" fontAlgn="base">
              <a:spcBef>
                <a:spcPct val="0"/>
              </a:spcBef>
              <a:spcAft>
                <a:spcPct val="0"/>
              </a:spcAft>
              <a:defRPr sz="4000">
                <a:solidFill>
                  <a:srgbClr val="595959"/>
                </a:solidFill>
                <a:latin typeface="Gotham-Book" charset="0"/>
                <a:ea typeface="MS PGothic" pitchFamily="34" charset="-128"/>
              </a:defRPr>
            </a:lvl7pPr>
            <a:lvl8pPr marL="1371600" algn="l" defTabSz="457200" rtl="0" fontAlgn="base">
              <a:spcBef>
                <a:spcPct val="0"/>
              </a:spcBef>
              <a:spcAft>
                <a:spcPct val="0"/>
              </a:spcAft>
              <a:defRPr sz="4000">
                <a:solidFill>
                  <a:srgbClr val="595959"/>
                </a:solidFill>
                <a:latin typeface="Gotham-Book" charset="0"/>
                <a:ea typeface="MS PGothic" pitchFamily="34" charset="-128"/>
              </a:defRPr>
            </a:lvl8pPr>
            <a:lvl9pPr marL="1828800" algn="l" defTabSz="457200" rtl="0" fontAlgn="base">
              <a:spcBef>
                <a:spcPct val="0"/>
              </a:spcBef>
              <a:spcAft>
                <a:spcPct val="0"/>
              </a:spcAft>
              <a:defRPr sz="4000">
                <a:solidFill>
                  <a:srgbClr val="595959"/>
                </a:solidFill>
                <a:latin typeface="Gotham-Book" charset="0"/>
                <a:ea typeface="MS PGothic" pitchFamily="34" charset="-128"/>
              </a:defRPr>
            </a:lvl9pPr>
          </a:lstStyle>
          <a:p>
            <a:r>
              <a:rPr lang="en-US" altLang="zh-CN" sz="3200" b="1" dirty="0" smtClean="0">
                <a:solidFill>
                  <a:srgbClr val="0D0D0D"/>
                </a:solidFill>
                <a:latin typeface="Calibri" charset="0"/>
                <a:ea typeface="Calibri" charset="0"/>
                <a:cs typeface="Calibri" charset="0"/>
              </a:rPr>
              <a:t>Method</a:t>
            </a:r>
            <a:r>
              <a:rPr lang="zh-CN" altLang="en-US" sz="3200" b="1" dirty="0" smtClean="0">
                <a:solidFill>
                  <a:srgbClr val="0D0D0D"/>
                </a:solidFill>
                <a:latin typeface="Calibri" charset="0"/>
                <a:ea typeface="Calibri" charset="0"/>
                <a:cs typeface="Calibri" charset="0"/>
              </a:rPr>
              <a:t> </a:t>
            </a:r>
            <a:endParaRPr lang="zh-CN" altLang="en-US" sz="3200" b="1" dirty="0">
              <a:solidFill>
                <a:srgbClr val="0D0D0D"/>
              </a:solidFill>
              <a:latin typeface="Calibri" charset="0"/>
              <a:ea typeface="Calibri" charset="0"/>
              <a:cs typeface="Calibri" charset="0"/>
            </a:endParaRPr>
          </a:p>
        </p:txBody>
      </p:sp>
      <p:sp>
        <p:nvSpPr>
          <p:cNvPr id="41" name="TextBox 40"/>
          <p:cNvSpPr txBox="1"/>
          <p:nvPr/>
        </p:nvSpPr>
        <p:spPr>
          <a:xfrm>
            <a:off x="2195811" y="1856117"/>
            <a:ext cx="4481163" cy="400110"/>
          </a:xfrm>
          <a:prstGeom prst="rect">
            <a:avLst/>
          </a:prstGeom>
          <a:noFill/>
        </p:spPr>
        <p:txBody>
          <a:bodyPr wrap="none" rtlCol="0">
            <a:spAutoFit/>
          </a:bodyPr>
          <a:lstStyle/>
          <a:p>
            <a:pPr algn="ctr"/>
            <a:r>
              <a:rPr lang="en-US" sz="2000" dirty="0" smtClean="0"/>
              <a:t>Example of the </a:t>
            </a:r>
            <a:r>
              <a:rPr lang="en-US" sz="2000" smtClean="0"/>
              <a:t>Shanghai-Nanjing Interval</a:t>
            </a:r>
            <a:endParaRPr lang="en-US" sz="2000"/>
          </a:p>
        </p:txBody>
      </p:sp>
    </p:spTree>
    <p:extLst>
      <p:ext uri="{BB962C8B-B14F-4D97-AF65-F5344CB8AC3E}">
        <p14:creationId xmlns:p14="http://schemas.microsoft.com/office/powerpoint/2010/main" val="8374341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353</TotalTime>
  <Words>676</Words>
  <Application>Microsoft Macintosh PowerPoint</Application>
  <PresentationFormat>On-screen Show (4:3)</PresentationFormat>
  <Paragraphs>236</Paragraphs>
  <Slides>20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Cambria Math</vt:lpstr>
      <vt:lpstr>Gotham-Book</vt:lpstr>
      <vt:lpstr>MS PGothic</vt:lpstr>
      <vt:lpstr>ＭＳ 明朝</vt:lpstr>
      <vt:lpstr>宋体</vt:lpstr>
      <vt:lpstr>Office Theme</vt:lpstr>
      <vt:lpstr>PowerPoint Presentation</vt:lpstr>
      <vt:lpstr>PowerPoint Presentation</vt:lpstr>
      <vt:lpstr>PowerPoint Presentation</vt:lpstr>
      <vt:lpstr>Description of Data</vt:lpstr>
      <vt:lpstr>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vt:lpstr>
      <vt:lpstr>Result </vt:lpstr>
      <vt:lpstr>Result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Boya Yu</dc:creator>
  <cp:lastModifiedBy>Tengfei Zheng</cp:lastModifiedBy>
  <cp:revision>49</cp:revision>
  <cp:lastPrinted>2013-07-08T18:03:21Z</cp:lastPrinted>
  <dcterms:created xsi:type="dcterms:W3CDTF">2015-11-23T20:15:47Z</dcterms:created>
  <dcterms:modified xsi:type="dcterms:W3CDTF">2015-12-14T14:59:04Z</dcterms:modified>
</cp:coreProperties>
</file>